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3" r:id="rId3"/>
    <p:sldMasterId id="2147483664" r:id="rId4"/>
  </p:sldMasterIdLst>
  <p:notesMasterIdLst>
    <p:notesMasterId r:id="rId82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</p:sldIdLst>
  <p:sldSz cx="9144000" cy="6858000" type="screen4x3"/>
  <p:notesSz cx="6997700" cy="9283700"/>
  <p:embeddedFontLst>
    <p:embeddedFont>
      <p:font typeface="Comic Sans MS" panose="030F0702030302020204" pitchFamily="66" charset="0"/>
      <p:regular r:id="rId83"/>
      <p:bold r:id="rId84"/>
      <p:italic r:id="rId85"/>
      <p:boldItalic r:id="rId86"/>
    </p:embeddedFont>
    <p:embeddedFont>
      <p:font typeface="Helvetica Neue" panose="020B0604020202020204" charset="0"/>
      <p:regular r:id="rId87"/>
      <p:bold r:id="rId88"/>
      <p:italic r:id="rId89"/>
      <p:boldItalic r:id="rId90"/>
    </p:embeddedFont>
    <p:embeddedFont>
      <p:font typeface="Libre Baskerville" panose="02000000000000000000" pitchFamily="2" charset="0"/>
      <p:regular r:id="rId91"/>
      <p:bold r:id="rId92"/>
      <p: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8.fntdata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4.fntdata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5.fntdata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65575" y="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32004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64008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c4412d89f_1_0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gac4412d89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ac4412d89f_1_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2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c4412d89f_1_22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gac4412d89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ac4412d89f_1_2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p26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2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p3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p3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3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36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3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4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0" name="Google Shape;25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p4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4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46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4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c4412d89f_1_46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gac4412d89f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ac4412d89f_1_46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5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5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p5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p56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Google Shape;319;p5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0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6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7" name="Google Shape;337;p6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4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p6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66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b1539393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b1539393_0_289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6b1539393_0_289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640080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8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6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6b1539393_0_0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37</a:t>
            </a:fld>
            <a:endParaRPr/>
          </a:p>
        </p:txBody>
      </p:sp>
      <p:sp>
        <p:nvSpPr>
          <p:cNvPr id="370" name="Google Shape;370;g16b15393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16b1539393_0_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6b15393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6b1539393_0_5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6b1539393_0_5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b15393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b1539393_0_1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6b1539393_0_12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" name="Google Shape;101;p1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6b1539393_0_18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40</a:t>
            </a:fld>
            <a:endParaRPr/>
          </a:p>
        </p:txBody>
      </p:sp>
      <p:sp>
        <p:nvSpPr>
          <p:cNvPr id="391" name="Google Shape;391;g16b153939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2" name="Google Shape;392;g16b1539393_0_1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6b1539393_0_33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</a:t>
            </a:fld>
            <a:endParaRPr/>
          </a:p>
        </p:txBody>
      </p:sp>
      <p:sp>
        <p:nvSpPr>
          <p:cNvPr id="407" name="Google Shape;407;g16b153939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16b1539393_0_33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6b1539393_0_39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42</a:t>
            </a:fld>
            <a:endParaRPr/>
          </a:p>
        </p:txBody>
      </p:sp>
      <p:sp>
        <p:nvSpPr>
          <p:cNvPr id="414" name="Google Shape;414;g16b153939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" name="Google Shape;415;g16b1539393_0_39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6b1539393_0_46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43</a:t>
            </a:fld>
            <a:endParaRPr/>
          </a:p>
        </p:txBody>
      </p:sp>
      <p:sp>
        <p:nvSpPr>
          <p:cNvPr id="422" name="Google Shape;422;g16b153939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g16b1539393_0_46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6b1539393_0_53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44</a:t>
            </a:fld>
            <a:endParaRPr/>
          </a:p>
        </p:txBody>
      </p:sp>
      <p:sp>
        <p:nvSpPr>
          <p:cNvPr id="430" name="Google Shape;430;g16b153939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Google Shape;431;g16b1539393_0_53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6b1539393_0_59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45</a:t>
            </a:fld>
            <a:endParaRPr/>
          </a:p>
        </p:txBody>
      </p:sp>
      <p:sp>
        <p:nvSpPr>
          <p:cNvPr id="437" name="Google Shape;437;g16b153939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g16b1539393_0_59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6b153939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6b1539393_0_65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16b1539393_0_65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6b1539393_0_71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6b1539393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b153939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b1539393_0_76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16b1539393_0_76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6b153939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6b1539393_0_8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6b1539393_0_82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1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6b153939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6b1539393_0_9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6b1539393_0_92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6b1539393_0_98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51</a:t>
            </a:fld>
            <a:endParaRPr/>
          </a:p>
        </p:txBody>
      </p:sp>
      <p:sp>
        <p:nvSpPr>
          <p:cNvPr id="481" name="Google Shape;481;g16b153939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2" name="Google Shape;482;g16b1539393_0_9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6b1539393_0_104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52</a:t>
            </a:fld>
            <a:endParaRPr/>
          </a:p>
        </p:txBody>
      </p:sp>
      <p:sp>
        <p:nvSpPr>
          <p:cNvPr id="488" name="Google Shape;488;g16b153939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g16b1539393_0_10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6b1539393_0_112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53</a:t>
            </a:fld>
            <a:endParaRPr/>
          </a:p>
        </p:txBody>
      </p:sp>
      <p:sp>
        <p:nvSpPr>
          <p:cNvPr id="497" name="Google Shape;497;g16b153939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Google Shape;498;g16b1539393_0_11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6b1539393_0_124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54</a:t>
            </a:fld>
            <a:endParaRPr/>
          </a:p>
        </p:txBody>
      </p:sp>
      <p:sp>
        <p:nvSpPr>
          <p:cNvPr id="510" name="Google Shape;510;g16b153939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1" name="Google Shape;511;g16b1539393_0_12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6b1539393_0_132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55</a:t>
            </a:fld>
            <a:endParaRPr/>
          </a:p>
        </p:txBody>
      </p:sp>
      <p:sp>
        <p:nvSpPr>
          <p:cNvPr id="519" name="Google Shape;519;g16b153939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g16b1539393_0_13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6b1539393_0_140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56</a:t>
            </a:fld>
            <a:endParaRPr/>
          </a:p>
        </p:txBody>
      </p:sp>
      <p:sp>
        <p:nvSpPr>
          <p:cNvPr id="528" name="Google Shape;528;g16b153939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9" name="Google Shape;529;g16b1539393_0_14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6b1539393_0_148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57</a:t>
            </a:fld>
            <a:endParaRPr/>
          </a:p>
        </p:txBody>
      </p:sp>
      <p:sp>
        <p:nvSpPr>
          <p:cNvPr id="537" name="Google Shape;537;g16b1539393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g16b1539393_0_14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6b1539393_0_155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58</a:t>
            </a:fld>
            <a:endParaRPr/>
          </a:p>
        </p:txBody>
      </p:sp>
      <p:sp>
        <p:nvSpPr>
          <p:cNvPr id="545" name="Google Shape;545;g16b1539393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Google Shape;546;g16b1539393_0_155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6b1539393_0_161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59</a:t>
            </a:fld>
            <a:endParaRPr/>
          </a:p>
        </p:txBody>
      </p:sp>
      <p:sp>
        <p:nvSpPr>
          <p:cNvPr id="552" name="Google Shape;552;g16b153939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3" name="Google Shape;553;g16b1539393_0_161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" name="Google Shape;116;p16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6b1539393_0_173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</a:t>
            </a:fld>
            <a:endParaRPr/>
          </a:p>
        </p:txBody>
      </p:sp>
      <p:sp>
        <p:nvSpPr>
          <p:cNvPr id="565" name="Google Shape;565;g16b1539393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g16b1539393_0_173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6b1539393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6b1539393_0_179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16b1539393_0_179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6b153939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6b1539393_0_187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16b1539393_0_187:notes"/>
          <p:cNvSpPr txBox="1">
            <a:spLocks noGrp="1"/>
          </p:cNvSpPr>
          <p:nvPr>
            <p:ph type="sldNum" idx="12"/>
          </p:nvPr>
        </p:nvSpPr>
        <p:spPr>
          <a:xfrm>
            <a:off x="3965575" y="8820150"/>
            <a:ext cx="3032100" cy="4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6b1539393_0_193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63</a:t>
            </a:fld>
            <a:endParaRPr/>
          </a:p>
        </p:txBody>
      </p:sp>
      <p:sp>
        <p:nvSpPr>
          <p:cNvPr id="588" name="Google Shape;588;g16b153939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9" name="Google Shape;589;g16b1539393_0_193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6b1539393_0_198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64</a:t>
            </a:fld>
            <a:endParaRPr/>
          </a:p>
        </p:txBody>
      </p:sp>
      <p:sp>
        <p:nvSpPr>
          <p:cNvPr id="594" name="Google Shape;594;g16b153939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5" name="Google Shape;595;g16b1539393_0_19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6b1539393_0_204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65</a:t>
            </a:fld>
            <a:endParaRPr/>
          </a:p>
        </p:txBody>
      </p:sp>
      <p:sp>
        <p:nvSpPr>
          <p:cNvPr id="601" name="Google Shape;601;g16b153939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2" name="Google Shape;602;g16b1539393_0_20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6b1539393_0_210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66</a:t>
            </a:fld>
            <a:endParaRPr/>
          </a:p>
        </p:txBody>
      </p:sp>
      <p:sp>
        <p:nvSpPr>
          <p:cNvPr id="608" name="Google Shape;608;g16b153939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9" name="Google Shape;609;g16b1539393_0_21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6b1539393_0_216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67</a:t>
            </a:fld>
            <a:endParaRPr/>
          </a:p>
        </p:txBody>
      </p:sp>
      <p:sp>
        <p:nvSpPr>
          <p:cNvPr id="615" name="Google Shape;615;g16b153939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6" name="Google Shape;616;g16b1539393_0_216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6b1539393_0_222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68</a:t>
            </a:fld>
            <a:endParaRPr/>
          </a:p>
        </p:txBody>
      </p:sp>
      <p:sp>
        <p:nvSpPr>
          <p:cNvPr id="623" name="Google Shape;623;g16b153939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4" name="Google Shape;624;g16b1539393_0_22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6b1539393_0_228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69</a:t>
            </a:fld>
            <a:endParaRPr/>
          </a:p>
        </p:txBody>
      </p:sp>
      <p:sp>
        <p:nvSpPr>
          <p:cNvPr id="630" name="Google Shape;630;g16b153939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1" name="Google Shape;631;g16b1539393_0_22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1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6b1539393_0_234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70</a:t>
            </a:fld>
            <a:endParaRPr/>
          </a:p>
        </p:txBody>
      </p:sp>
      <p:sp>
        <p:nvSpPr>
          <p:cNvPr id="637" name="Google Shape;637;g16b153939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8" name="Google Shape;638;g16b1539393_0_23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6b1539393_0_240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71</a:t>
            </a:fld>
            <a:endParaRPr/>
          </a:p>
        </p:txBody>
      </p:sp>
      <p:sp>
        <p:nvSpPr>
          <p:cNvPr id="644" name="Google Shape;644;g16b153939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5" name="Google Shape;645;g16b1539393_0_24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6b1539393_0_246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72</a:t>
            </a:fld>
            <a:endParaRPr/>
          </a:p>
        </p:txBody>
      </p:sp>
      <p:sp>
        <p:nvSpPr>
          <p:cNvPr id="651" name="Google Shape;651;g16b1539393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g16b1539393_0_246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6b1539393_0_252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73</a:t>
            </a:fld>
            <a:endParaRPr/>
          </a:p>
        </p:txBody>
      </p:sp>
      <p:sp>
        <p:nvSpPr>
          <p:cNvPr id="658" name="Google Shape;658;g16b1539393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9" name="Google Shape;659;g16b1539393_0_25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6b1539393_0_258:notes"/>
          <p:cNvSpPr txBox="1"/>
          <p:nvPr/>
        </p:nvSpPr>
        <p:spPr>
          <a:xfrm>
            <a:off x="3965575" y="8820150"/>
            <a:ext cx="3032100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74</a:t>
            </a:fld>
            <a:endParaRPr/>
          </a:p>
        </p:txBody>
      </p:sp>
      <p:sp>
        <p:nvSpPr>
          <p:cNvPr id="665" name="Google Shape;665;g16b153939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900" cy="348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6" name="Google Shape;666;g16b1539393_0_258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9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Google Shape;67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3" name="Google Shape;673;p7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2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p7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4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6" name="Google Shape;68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7" name="Google Shape;687;p74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20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:notes"/>
          <p:cNvSpPr txBox="1"/>
          <p:nvPr/>
        </p:nvSpPr>
        <p:spPr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/>
              <a:t> </a:t>
            </a:r>
            <a:endParaRPr sz="16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2"/>
            <a:ext cx="4641850" cy="34813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22:notes"/>
          <p:cNvSpPr txBox="1">
            <a:spLocks noGrp="1"/>
          </p:cNvSpPr>
          <p:nvPr>
            <p:ph type="body" idx="1"/>
          </p:nvPr>
        </p:nvSpPr>
        <p:spPr>
          <a:xfrm>
            <a:off x="933450" y="4410075"/>
            <a:ext cx="5130800" cy="417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1pPr>
            <a:lvl2pPr marL="742950" marR="0" lvl="1" indent="-283210" algn="l" rtl="0"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/>
            </a:lvl2pPr>
            <a:lvl3pPr marL="1085850" marR="0" lvl="2" indent="-238125" algn="l" rtl="0"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400"/>
              <a:buFont typeface="Arial"/>
              <a:buChar char="4"/>
              <a:defRPr/>
            </a:lvl3pPr>
            <a:lvl4pPr marL="1428750" marR="0" lvl="3" indent="-209550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–"/>
              <a:defRPr/>
            </a:lvl4pPr>
            <a:lvl5pPr marL="1771650" marR="0" lvl="4" indent="-2381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5pPr>
            <a:lvl6pPr marL="2228850" marR="0" lvl="5" indent="-2381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6pPr>
            <a:lvl7pPr marL="2686050" marR="0" lvl="6" indent="-2381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7pPr>
            <a:lvl8pPr marL="3143250" marR="0" lvl="7" indent="-2381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8pPr>
            <a:lvl9pPr marL="3600450" marR="0" lvl="8" indent="-238125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2862262" y="5780087"/>
            <a:ext cx="34480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96062" y="62182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700"/>
              </a:spcBef>
              <a:buNone/>
              <a:defRPr/>
            </a:lvl1pPr>
            <a:lvl2pPr marL="0" marR="0" lvl="1" indent="0" algn="r" rtl="0">
              <a:spcBef>
                <a:spcPts val="700"/>
              </a:spcBef>
              <a:buNone/>
              <a:defRPr/>
            </a:lvl2pPr>
            <a:lvl3pPr marL="0" marR="0" lvl="2" indent="0" algn="r" rtl="0">
              <a:spcBef>
                <a:spcPts val="700"/>
              </a:spcBef>
              <a:buNone/>
              <a:defRPr/>
            </a:lvl3pPr>
            <a:lvl4pPr marL="0" marR="0" lvl="3" indent="0" algn="r" rtl="0">
              <a:spcBef>
                <a:spcPts val="700"/>
              </a:spcBef>
              <a:buNone/>
              <a:defRPr/>
            </a:lvl4pPr>
            <a:lvl5pPr marL="0" marR="0" lvl="4" indent="0" algn="r" rtl="0">
              <a:spcBef>
                <a:spcPts val="700"/>
              </a:spcBef>
              <a:buNone/>
              <a:defRPr/>
            </a:lvl5pPr>
            <a:lvl6pPr marL="0" marR="0" lvl="5" indent="0" algn="r" rtl="0">
              <a:spcBef>
                <a:spcPts val="700"/>
              </a:spcBef>
              <a:buNone/>
              <a:defRPr/>
            </a:lvl6pPr>
            <a:lvl7pPr marL="0" marR="0" lvl="6" indent="0" algn="r" rtl="0">
              <a:spcBef>
                <a:spcPts val="700"/>
              </a:spcBef>
              <a:buNone/>
              <a:defRPr/>
            </a:lvl7pPr>
            <a:lvl8pPr marL="0" marR="0" lvl="7" indent="0" algn="r" rtl="0">
              <a:spcBef>
                <a:spcPts val="700"/>
              </a:spcBef>
              <a:buNone/>
              <a:defRPr/>
            </a:lvl8pPr>
            <a:lvl9pPr marL="0" marR="0" lvl="8" indent="0" algn="r" rtl="0">
              <a:spcBef>
                <a:spcPts val="700"/>
              </a:spcBef>
              <a:buNone/>
              <a:defRPr/>
            </a:lvl9pPr>
          </a:lstStyle>
          <a:p>
            <a:pPr marL="0" lvl="0" indent="-88900" algn="r" rtl="0"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814388" y="1093788"/>
            <a:ext cx="3754437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3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63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630"/>
              </a:spcBef>
              <a:spcAft>
                <a:spcPts val="0"/>
              </a:spcAft>
              <a:buSzPts val="1400"/>
              <a:buChar char="4"/>
              <a:defRPr/>
            </a:lvl3pPr>
            <a:lvl4pPr marL="1828800" lvl="3" indent="-317500" rtl="0">
              <a:spcBef>
                <a:spcPts val="63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4721225" y="1093788"/>
            <a:ext cx="3754438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3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63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630"/>
              </a:spcBef>
              <a:spcAft>
                <a:spcPts val="0"/>
              </a:spcAft>
              <a:buSzPts val="1400"/>
              <a:buChar char="4"/>
              <a:defRPr/>
            </a:lvl3pPr>
            <a:lvl4pPr marL="1828800" lvl="3" indent="-317500" rtl="0">
              <a:spcBef>
                <a:spcPts val="63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1pPr>
            <a:lvl2pPr marL="914400" lvl="1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2pPr>
            <a:lvl3pPr marL="1371600" lvl="2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3pPr>
            <a:lvl4pPr marL="1828800" lvl="3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4pPr>
            <a:lvl5pPr marL="2286000" lvl="4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5pPr>
            <a:lvl6pPr marL="2743200" lvl="5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6pPr>
            <a:lvl7pPr marL="3200400" lvl="6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7pPr>
            <a:lvl8pPr marL="3657600" lvl="7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8pPr>
            <a:lvl9pPr marL="4114800" lvl="8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400" cy="4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algn="l" rtl="0"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/>
            </a:lvl2pPr>
            <a:lvl3pPr marL="1371600" lvl="2" indent="-317500" algn="l" rtl="0"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400"/>
              <a:buChar char="4"/>
              <a:defRPr/>
            </a:lvl3pPr>
            <a:lvl4pPr marL="1828800" lvl="3" indent="-317500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–"/>
              <a:defRPr/>
            </a:lvl4pPr>
            <a:lvl5pPr marL="2286000" lvl="4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5pPr>
            <a:lvl6pPr marL="2743200" lvl="5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6pPr>
            <a:lvl7pPr marL="3200400" lvl="6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7pPr>
            <a:lvl8pPr marL="3657600" lvl="7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8pPr>
            <a:lvl9pPr marL="4114800" lvl="8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275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algn="l" rtl="0"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/>
            </a:lvl2pPr>
            <a:lvl3pPr marL="1371600" lvl="2" indent="-317500" algn="l" rtl="0"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400"/>
              <a:buChar char="4"/>
              <a:defRPr/>
            </a:lvl3pPr>
            <a:lvl4pPr marL="1828800" lvl="3" indent="-317500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–"/>
              <a:defRPr/>
            </a:lvl4pPr>
            <a:lvl5pPr marL="2286000" lvl="4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5pPr>
            <a:lvl6pPr marL="2743200" lvl="5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6pPr>
            <a:lvl7pPr marL="3200400" lvl="6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7pPr>
            <a:lvl8pPr marL="3657600" lvl="7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8pPr>
            <a:lvl9pPr marL="4114800" lvl="8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 rot="5400000">
            <a:off x="4895850" y="2047875"/>
            <a:ext cx="5880100" cy="20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 rot="5400000">
            <a:off x="781050" y="104775"/>
            <a:ext cx="5880100" cy="59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algn="l" rtl="0"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/>
            </a:lvl2pPr>
            <a:lvl3pPr marL="1371600" lvl="2" indent="-317500" algn="l" rtl="0"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400"/>
              <a:buChar char="4"/>
              <a:defRPr/>
            </a:lvl3pPr>
            <a:lvl4pPr marL="1828800" lvl="3" indent="-317500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–"/>
              <a:defRPr/>
            </a:lvl4pPr>
            <a:lvl5pPr marL="2286000" lvl="4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5pPr>
            <a:lvl6pPr marL="2743200" lvl="5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6pPr>
            <a:lvl7pPr marL="3200400" lvl="6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7pPr>
            <a:lvl8pPr marL="3657600" lvl="7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8pPr>
            <a:lvl9pPr marL="4114800" lvl="8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 rot="5400000">
            <a:off x="2193131" y="-284957"/>
            <a:ext cx="4903787" cy="766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algn="l" rtl="0"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00"/>
              <a:buChar char="●"/>
              <a:defRPr/>
            </a:lvl2pPr>
            <a:lvl3pPr marL="1371600" lvl="2" indent="-317500" algn="l" rtl="0"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400"/>
              <a:buChar char="4"/>
              <a:defRPr/>
            </a:lvl3pPr>
            <a:lvl4pPr marL="1828800" lvl="3" indent="-317500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–"/>
              <a:defRPr/>
            </a:lvl4pPr>
            <a:lvl5pPr marL="2286000" lvl="4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5pPr>
            <a:lvl6pPr marL="2743200" lvl="5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6pPr>
            <a:lvl7pPr marL="3200400" lvl="6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7pPr>
            <a:lvl8pPr marL="3657600" lvl="7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8pPr>
            <a:lvl9pPr marL="4114800" lvl="8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1pPr>
            <a:lvl2pPr marL="914400" lvl="1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2pPr>
            <a:lvl3pPr marL="1371600" lvl="2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3pPr>
            <a:lvl4pPr marL="1828800" lvl="3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4pPr>
            <a:lvl5pPr marL="2286000" lvl="4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5pPr>
            <a:lvl6pPr marL="2743200" lvl="5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6pPr>
            <a:lvl7pPr marL="3200400" lvl="6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7pPr>
            <a:lvl8pPr marL="3657600" lvl="7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8pPr>
            <a:lvl9pPr marL="4114800" lvl="8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3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63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630"/>
              </a:spcBef>
              <a:spcAft>
                <a:spcPts val="0"/>
              </a:spcAft>
              <a:buSzPts val="1400"/>
              <a:buChar char="4"/>
              <a:defRPr/>
            </a:lvl3pPr>
            <a:lvl4pPr marL="1828800" lvl="3" indent="-317500" rtl="0">
              <a:spcBef>
                <a:spcPts val="63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1pPr>
            <a:lvl2pPr marL="914400" lvl="1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2pPr>
            <a:lvl3pPr marL="1371600" lvl="2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3pPr>
            <a:lvl4pPr marL="1828800" lvl="3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4pPr>
            <a:lvl5pPr marL="2286000" lvl="4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5pPr>
            <a:lvl6pPr marL="2743200" lvl="5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6pPr>
            <a:lvl7pPr marL="3200400" lvl="6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7pPr>
            <a:lvl8pPr marL="3657600" lvl="7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8pPr>
            <a:lvl9pPr marL="4114800" lvl="8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1pPr>
            <a:lvl2pPr marL="914400" lvl="1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2pPr>
            <a:lvl3pPr marL="1371600" lvl="2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3pPr>
            <a:lvl4pPr marL="1828800" lvl="3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4pPr>
            <a:lvl5pPr marL="2286000" lvl="4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5pPr>
            <a:lvl6pPr marL="2743200" lvl="5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6pPr>
            <a:lvl7pPr marL="3200400" lvl="6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7pPr>
            <a:lvl8pPr marL="3657600" lvl="7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8pPr>
            <a:lvl9pPr marL="4114800" lvl="8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3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63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630"/>
              </a:spcBef>
              <a:spcAft>
                <a:spcPts val="0"/>
              </a:spcAft>
              <a:buSzPts val="1400"/>
              <a:buChar char="4"/>
              <a:defRPr/>
            </a:lvl3pPr>
            <a:lvl4pPr marL="1828800" lvl="3" indent="-317500" rtl="0">
              <a:spcBef>
                <a:spcPts val="63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1pPr>
            <a:lvl2pPr marL="914400" lvl="1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2pPr>
            <a:lvl3pPr marL="1371600" lvl="2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3pPr>
            <a:lvl4pPr marL="1828800" lvl="3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4pPr>
            <a:lvl5pPr marL="2286000" lvl="4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5pPr>
            <a:lvl6pPr marL="2743200" lvl="5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6pPr>
            <a:lvl7pPr marL="3200400" lvl="6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7pPr>
            <a:lvl8pPr marL="3657600" lvl="7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8pPr>
            <a:lvl9pPr marL="4114800" lvl="8" indent="-228600" rtl="0">
              <a:spcBef>
                <a:spcPts val="630"/>
              </a:spcBef>
              <a:spcAft>
                <a:spcPts val="0"/>
              </a:spcAft>
              <a:buSzPts val="1400"/>
              <a:buFont typeface="Helvetica Neue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3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630"/>
              </a:spcBef>
              <a:spcAft>
                <a:spcPts val="0"/>
              </a:spcAft>
              <a:buSzPts val="1400"/>
              <a:buChar char="●"/>
              <a:defRPr/>
            </a:lvl2pPr>
            <a:lvl3pPr marL="1371600" lvl="2" indent="-317500" rtl="0">
              <a:spcBef>
                <a:spcPts val="630"/>
              </a:spcBef>
              <a:spcAft>
                <a:spcPts val="0"/>
              </a:spcAft>
              <a:buSzPts val="1400"/>
              <a:buChar char="4"/>
              <a:defRPr/>
            </a:lvl3pPr>
            <a:lvl4pPr marL="1828800" lvl="3" indent="-317500" rtl="0">
              <a:spcBef>
                <a:spcPts val="630"/>
              </a:spcBef>
              <a:spcAft>
                <a:spcPts val="0"/>
              </a:spcAft>
              <a:buSzPts val="1400"/>
              <a:buChar char="–"/>
              <a:defRPr/>
            </a:lvl4pPr>
            <a:lvl5pPr marL="2286000" lvl="4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5pPr>
            <a:lvl6pPr marL="2743200" lvl="5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rtl="0">
              <a:spcBef>
                <a:spcPts val="630"/>
              </a:spcBef>
              <a:spcAft>
                <a:spcPts val="0"/>
              </a:spcAft>
              <a:buSzPts val="14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2674937" y="5726112"/>
            <a:ext cx="3694112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Font typeface="Helvetica Neue"/>
              <a:buNone/>
            </a:pPr>
            <a:r>
              <a:rPr lang="en-US" sz="1600" b="1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System Concepts, 6</a:t>
            </a:r>
            <a:r>
              <a:rPr lang="en-US" sz="1600" b="1" i="0" u="none" strike="noStrike" cap="none" baseline="3000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-US" sz="1600" b="1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Ed</a:t>
            </a:r>
            <a:r>
              <a:rPr lang="en-US" sz="1600" b="0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3300"/>
              </a:buClr>
              <a:buFont typeface="Helvetica Neue"/>
              <a:buNone/>
            </a:pPr>
            <a:r>
              <a:rPr lang="en-US" sz="1200" b="1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©Silberschatz, Korth and Sudarshan</a:t>
            </a:r>
            <a:br>
              <a:rPr lang="en-US" sz="1200" b="1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200" b="1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 </a:t>
            </a:r>
            <a:r>
              <a:rPr lang="en-US" sz="12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www.db-book.com</a:t>
            </a:r>
            <a:r>
              <a:rPr lang="en-US" sz="1200" b="1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conditions on re-use </a:t>
            </a: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275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/>
            </a:lvl1pPr>
            <a:lvl2pPr marL="914400" marR="0" lvl="1" indent="-317500" algn="l" rtl="0"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/>
            </a:lvl2pPr>
            <a:lvl3pPr marL="1371600" marR="0" lvl="2" indent="-317500" algn="l" rtl="0"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400"/>
              <a:buFont typeface="Arial"/>
              <a:buChar char="4"/>
              <a:defRPr/>
            </a:lvl3pPr>
            <a:lvl4pPr marL="1828800" marR="0" lvl="3" indent="-317500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–"/>
              <a:defRPr/>
            </a:lvl4pPr>
            <a:lvl5pPr marL="2286000" marR="0" lvl="4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5pPr>
            <a:lvl6pPr marL="2743200" marR="0" lvl="5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6pPr>
            <a:lvl7pPr marL="3200400" marR="0" lvl="6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7pPr>
            <a:lvl8pPr marL="3657600" marR="0" lvl="7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8pPr>
            <a:lvl9pPr marL="4114800" marR="0" lvl="8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2862262" y="5780087"/>
            <a:ext cx="34480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96062" y="6218237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700"/>
              </a:spcBef>
              <a:buNone/>
              <a:defRPr/>
            </a:lvl1pPr>
            <a:lvl2pPr marL="0" marR="0" lvl="1" indent="0" algn="r" rtl="0">
              <a:spcBef>
                <a:spcPts val="700"/>
              </a:spcBef>
              <a:buNone/>
              <a:defRPr/>
            </a:lvl2pPr>
            <a:lvl3pPr marL="0" marR="0" lvl="2" indent="0" algn="r" rtl="0">
              <a:spcBef>
                <a:spcPts val="700"/>
              </a:spcBef>
              <a:buNone/>
              <a:defRPr/>
            </a:lvl3pPr>
            <a:lvl4pPr marL="0" marR="0" lvl="3" indent="0" algn="r" rtl="0">
              <a:spcBef>
                <a:spcPts val="700"/>
              </a:spcBef>
              <a:buNone/>
              <a:defRPr/>
            </a:lvl4pPr>
            <a:lvl5pPr marL="0" marR="0" lvl="4" indent="0" algn="r" rtl="0">
              <a:spcBef>
                <a:spcPts val="700"/>
              </a:spcBef>
              <a:buNone/>
              <a:defRPr/>
            </a:lvl5pPr>
            <a:lvl6pPr marL="0" marR="0" lvl="5" indent="0" algn="r" rtl="0">
              <a:spcBef>
                <a:spcPts val="700"/>
              </a:spcBef>
              <a:buNone/>
              <a:defRPr/>
            </a:lvl6pPr>
            <a:lvl7pPr marL="0" marR="0" lvl="6" indent="0" algn="r" rtl="0">
              <a:spcBef>
                <a:spcPts val="700"/>
              </a:spcBef>
              <a:buNone/>
              <a:defRPr/>
            </a:lvl7pPr>
            <a:lvl8pPr marL="0" marR="0" lvl="7" indent="0" algn="r" rtl="0">
              <a:spcBef>
                <a:spcPts val="700"/>
              </a:spcBef>
              <a:buNone/>
              <a:defRPr/>
            </a:lvl8pPr>
            <a:lvl9pPr marL="0" marR="0" lvl="8" indent="0" algn="r" rtl="0">
              <a:spcBef>
                <a:spcPts val="700"/>
              </a:spcBef>
              <a:buNone/>
              <a:defRPr/>
            </a:lvl9pPr>
          </a:lstStyle>
          <a:p>
            <a:pPr marL="0" lvl="0" indent="-88900" algn="r" rtl="0"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275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/>
            </a:lvl1pPr>
            <a:lvl2pPr marL="914400" marR="0" lvl="1" indent="-317500" algn="l" rtl="0"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/>
            </a:lvl2pPr>
            <a:lvl3pPr marL="1371600" marR="0" lvl="2" indent="-317500" algn="l" rtl="0"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400"/>
              <a:buFont typeface="Arial"/>
              <a:buChar char="4"/>
              <a:defRPr/>
            </a:lvl3pPr>
            <a:lvl4pPr marL="1828800" marR="0" lvl="3" indent="-317500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–"/>
              <a:defRPr/>
            </a:lvl4pPr>
            <a:lvl5pPr marL="2286000" marR="0" lvl="4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5pPr>
            <a:lvl6pPr marL="2743200" marR="0" lvl="5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6pPr>
            <a:lvl7pPr marL="3200400" marR="0" lvl="6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7pPr>
            <a:lvl8pPr marL="3657600" marR="0" lvl="7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8pPr>
            <a:lvl9pPr marL="4114800" marR="0" lvl="8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916987" y="5445125"/>
            <a:ext cx="227012" cy="47625"/>
          </a:xfrm>
          <a:custGeom>
            <a:avLst/>
            <a:gdLst/>
            <a:ahLst/>
            <a:cxnLst/>
            <a:rect l="l" t="t" r="r" b="b"/>
            <a:pathLst>
              <a:path w="285" h="61" extrusionOk="0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8916987" y="5445125"/>
            <a:ext cx="227012" cy="47625"/>
          </a:xfrm>
          <a:custGeom>
            <a:avLst/>
            <a:gdLst/>
            <a:ahLst/>
            <a:cxnLst/>
            <a:rect l="l" t="t" r="r" b="b"/>
            <a:pathLst>
              <a:path w="285" h="61" extrusionOk="0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400" cy="4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/>
            </a:lvl1pPr>
            <a:lvl2pPr marL="914400" marR="0" lvl="1" indent="-317500" algn="l" rtl="0"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/>
            </a:lvl2pPr>
            <a:lvl3pPr marL="1371600" marR="0" lvl="2" indent="-317500" algn="l" rtl="0"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400"/>
              <a:buFont typeface="Arial"/>
              <a:buChar char="4"/>
              <a:defRPr/>
            </a:lvl3pPr>
            <a:lvl4pPr marL="1828800" marR="0" lvl="3" indent="-317500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–"/>
              <a:defRPr/>
            </a:lvl4pPr>
            <a:lvl5pPr marL="2286000" marR="0" lvl="4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5pPr>
            <a:lvl6pPr marL="2743200" marR="0" lvl="5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6pPr>
            <a:lvl7pPr marL="3200400" marR="0" lvl="6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7pPr>
            <a:lvl8pPr marL="3657600" marR="0" lvl="7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8pPr>
            <a:lvl9pPr marL="4114800" marR="0" lvl="8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8916987" y="5445125"/>
            <a:ext cx="227012" cy="47625"/>
          </a:xfrm>
          <a:custGeom>
            <a:avLst/>
            <a:gdLst/>
            <a:ahLst/>
            <a:cxnLst/>
            <a:rect l="l" t="t" r="r" b="b"/>
            <a:pathLst>
              <a:path w="285" h="61" extrusionOk="0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400" cy="4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/>
            </a:lvl1pPr>
            <a:lvl2pPr marL="914400" marR="0" lvl="1" indent="-317500" algn="l" rtl="0"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●"/>
              <a:defRPr/>
            </a:lvl2pPr>
            <a:lvl3pPr marL="1371600" marR="0" lvl="2" indent="-317500" algn="l" rtl="0"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400"/>
              <a:buFont typeface="Arial"/>
              <a:buChar char="4"/>
              <a:defRPr/>
            </a:lvl3pPr>
            <a:lvl4pPr marL="1828800" marR="0" lvl="3" indent="-317500" algn="l" rtl="0"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Times New Roman"/>
              <a:buChar char="–"/>
              <a:defRPr/>
            </a:lvl4pPr>
            <a:lvl5pPr marL="2286000" marR="0" lvl="4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5pPr>
            <a:lvl6pPr marL="2743200" marR="0" lvl="5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6pPr>
            <a:lvl7pPr marL="3200400" marR="0" lvl="6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7pPr>
            <a:lvl8pPr marL="3657600" marR="0" lvl="7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8pPr>
            <a:lvl9pPr marL="4114800" marR="0" lvl="8" indent="-31750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»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457200" marR="0" lvl="5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914400" marR="0" lvl="6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1371600" marR="0" lvl="7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1828800" marR="0" lvl="8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ctrTitle"/>
          </p:nvPr>
        </p:nvSpPr>
        <p:spPr>
          <a:xfrm>
            <a:off x="685800" y="4421675"/>
            <a:ext cx="77724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Font typeface="Helvetica Neue"/>
              <a:buNone/>
            </a:pPr>
            <a:r>
              <a:rPr lang="en-US" sz="3200" b="1" i="0" u="none" strike="noStrike" cap="none" dirty="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 3043 Database Systems  </a:t>
            </a:r>
            <a:br>
              <a:rPr lang="en-US" sz="3200" b="1" i="0" u="none" strike="noStrike" cap="none" dirty="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3200" b="1" i="0" u="none" strike="noStrike" cap="none" dirty="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3200" b="1" i="0" u="none" strike="noStrike" cap="none" dirty="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200" b="1" i="0" u="none" strike="noStrike" cap="none" dirty="0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1: Introduction </a:t>
            </a:r>
            <a:endParaRPr dirty="0"/>
          </a:p>
        </p:txBody>
      </p:sp>
      <p:pic>
        <p:nvPicPr>
          <p:cNvPr id="76" name="Google Shape;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350" y="413075"/>
            <a:ext cx="2137275" cy="22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 of Data</a:t>
            </a:r>
            <a:endParaRPr/>
          </a:p>
        </p:txBody>
      </p:sp>
      <p:sp>
        <p:nvSpPr>
          <p:cNvPr id="148" name="Google Shape;148;p28"/>
          <p:cNvSpPr txBox="1"/>
          <p:nvPr/>
        </p:nvSpPr>
        <p:spPr>
          <a:xfrm>
            <a:off x="768350" y="727087"/>
            <a:ext cx="45243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architecture for a database system </a:t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675" y="1449375"/>
            <a:ext cx="4399800" cy="467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/>
          <p:nvPr/>
        </p:nvSpPr>
        <p:spPr>
          <a:xfrm>
            <a:off x="4768750" y="2128725"/>
            <a:ext cx="1051200" cy="1064100"/>
          </a:xfrm>
          <a:prstGeom prst="rect">
            <a:avLst/>
          </a:prstGeom>
          <a:noFill/>
          <a:ln w="9525" cap="flat" cmpd="sng">
            <a:solidFill>
              <a:srgbClr val="00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Balance</a:t>
            </a:r>
            <a:endParaRPr/>
          </a:p>
        </p:txBody>
      </p:sp>
      <p:sp>
        <p:nvSpPr>
          <p:cNvPr id="151" name="Google Shape;151;p28"/>
          <p:cNvSpPr/>
          <p:nvPr/>
        </p:nvSpPr>
        <p:spPr>
          <a:xfrm>
            <a:off x="6203675" y="2128575"/>
            <a:ext cx="1051200" cy="1064100"/>
          </a:xfrm>
          <a:prstGeom prst="rect">
            <a:avLst/>
          </a:prstGeom>
          <a:noFill/>
          <a:ln w="9525" cap="flat" cmpd="sng">
            <a:solidFill>
              <a:srgbClr val="00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Balance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Branch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7637300" y="2128725"/>
            <a:ext cx="1051200" cy="1064100"/>
          </a:xfrm>
          <a:prstGeom prst="rect">
            <a:avLst/>
          </a:prstGeom>
          <a:noFill/>
          <a:ln w="9525" cap="flat" cmpd="sng">
            <a:solidFill>
              <a:srgbClr val="00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AccNo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Balance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Branch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5562725" y="3793600"/>
            <a:ext cx="2180100" cy="1064100"/>
          </a:xfrm>
          <a:prstGeom prst="rect">
            <a:avLst/>
          </a:prstGeom>
          <a:noFill/>
          <a:ln w="9525" cap="flat" cmpd="sng">
            <a:solidFill>
              <a:srgbClr val="00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AccNo     Integer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Name      Varchar (30)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Balance   Integer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Branch     Varchar(10)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5562725" y="5176575"/>
            <a:ext cx="2180100" cy="1064100"/>
          </a:xfrm>
          <a:prstGeom prst="rect">
            <a:avLst/>
          </a:prstGeom>
          <a:noFill/>
          <a:ln w="9525" cap="flat" cmpd="sng">
            <a:solidFill>
              <a:srgbClr val="0000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File Account, Type, offset, location etc…..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5562725" y="2974775"/>
            <a:ext cx="448675" cy="396900"/>
          </a:xfrm>
          <a:prstGeom prst="flowChartMagneticDisk">
            <a:avLst/>
          </a:prstGeom>
          <a:solidFill>
            <a:srgbClr val="CFE2F3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6997650" y="2974775"/>
            <a:ext cx="448675" cy="396900"/>
          </a:xfrm>
          <a:prstGeom prst="flowChartMagneticDisk">
            <a:avLst/>
          </a:prstGeom>
          <a:solidFill>
            <a:srgbClr val="CFE2F3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8"/>
          <p:cNvSpPr/>
          <p:nvPr/>
        </p:nvSpPr>
        <p:spPr>
          <a:xfrm>
            <a:off x="8546650" y="2974775"/>
            <a:ext cx="448675" cy="396900"/>
          </a:xfrm>
          <a:prstGeom prst="flowChartMagneticDisk">
            <a:avLst/>
          </a:prstGeom>
          <a:solidFill>
            <a:srgbClr val="CFE2F3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8"/>
          <p:cNvSpPr/>
          <p:nvPr/>
        </p:nvSpPr>
        <p:spPr>
          <a:xfrm>
            <a:off x="7558175" y="4688225"/>
            <a:ext cx="448675" cy="396900"/>
          </a:xfrm>
          <a:prstGeom prst="flowChartMagneticDisk">
            <a:avLst/>
          </a:prstGeom>
          <a:solidFill>
            <a:srgbClr val="CFE2F3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8"/>
          <p:cNvSpPr/>
          <p:nvPr/>
        </p:nvSpPr>
        <p:spPr>
          <a:xfrm>
            <a:off x="7561100" y="6032775"/>
            <a:ext cx="448675" cy="396900"/>
          </a:xfrm>
          <a:prstGeom prst="flowChartMagneticDisk">
            <a:avLst/>
          </a:prstGeom>
          <a:solidFill>
            <a:srgbClr val="CFE2F3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/>
          <p:nvPr/>
        </p:nvSpPr>
        <p:spPr>
          <a:xfrm>
            <a:off x="4730350" y="1478900"/>
            <a:ext cx="112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Marketing Manager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6165275" y="1478900"/>
            <a:ext cx="112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Branch Manager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7600200" y="1577325"/>
            <a:ext cx="112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 Bank Teller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Instances and Schemas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4294967295"/>
          </p:nvPr>
        </p:nvSpPr>
        <p:spPr>
          <a:xfrm>
            <a:off x="449150" y="881000"/>
            <a:ext cx="8602800" cy="52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40"/>
              <a:buFont typeface="Arial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Similar to types and variables in programming languages</a:t>
            </a:r>
            <a:endParaRPr sz="1700"/>
          </a:p>
          <a:p>
            <a:pPr marL="342900" marR="0" lvl="0" indent="-361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740"/>
              <a:buFont typeface="Arial"/>
              <a:buChar char="●"/>
            </a:pPr>
            <a:r>
              <a:rPr lang="en-US" sz="19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Schema</a:t>
            </a:r>
            <a:r>
              <a:rPr lang="en-US" sz="1900" b="0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the logical structure of the database 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580"/>
              <a:buFont typeface="Arial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The database consists of information about a set of customers and accounts and the relationship between them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580"/>
              <a:buFont typeface="Arial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Analogous to type information of a variable in a program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580"/>
              <a:buFont typeface="Arial"/>
              <a:buChar char="●"/>
            </a:pPr>
            <a:r>
              <a:rPr lang="en-US" sz="19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schema</a:t>
            </a:r>
            <a:r>
              <a:rPr lang="en-US"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database design at the physical level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580"/>
              <a:buFont typeface="Arial"/>
              <a:buChar char="●"/>
            </a:pPr>
            <a:r>
              <a:rPr lang="en-US" sz="19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Logical schema</a:t>
            </a:r>
            <a:r>
              <a:rPr lang="en-US"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database design at the logical level</a:t>
            </a:r>
            <a:endParaRPr sz="1700"/>
          </a:p>
          <a:p>
            <a:pPr marL="342900" marR="0" lvl="0" indent="-361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740"/>
              <a:buFont typeface="Arial"/>
              <a:buChar char="●"/>
            </a:pPr>
            <a:r>
              <a:rPr lang="en-US" sz="19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Instance</a:t>
            </a:r>
            <a:r>
              <a:rPr lang="en-US"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the actual content of the database at a particular point in time 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580"/>
              <a:buFont typeface="Arial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Analogous to the value of a variable</a:t>
            </a:r>
            <a:endParaRPr sz="1700"/>
          </a:p>
          <a:p>
            <a:pPr marL="342900" marR="0" lvl="0" indent="-361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740"/>
              <a:buFont typeface="Arial"/>
              <a:buChar char="●"/>
            </a:pPr>
            <a:r>
              <a:rPr lang="en-US" sz="19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Data Independence</a:t>
            </a:r>
            <a:r>
              <a:rPr lang="en-US"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the ability to modify the physical schema without changing the logical schema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580"/>
              <a:buFont typeface="Arial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Applications depend on the logical schema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580"/>
              <a:buFont typeface="Arial"/>
              <a:buChar char="●"/>
            </a:pPr>
            <a:r>
              <a:rPr lang="en-US" sz="1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general, the interfaces between the various levels and components should be well defined so that changes in some parts do not seriously influence others.</a:t>
            </a:r>
            <a:endParaRPr sz="1700"/>
          </a:p>
          <a:p>
            <a:pPr marL="342900" marR="0" lvl="0" indent="-251459" algn="l" rtl="0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lvl="0" indent="0" algn="ctr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Data Independence</a:t>
            </a:r>
            <a:endParaRPr sz="1900">
              <a:solidFill>
                <a:srgbClr val="990000"/>
              </a:solidFill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75" y="949424"/>
            <a:ext cx="8448225" cy="54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/>
          <p:nvPr/>
        </p:nvSpPr>
        <p:spPr>
          <a:xfrm>
            <a:off x="5371250" y="5153950"/>
            <a:ext cx="1384425" cy="1255400"/>
          </a:xfrm>
          <a:prstGeom prst="flowChartMagneticDisk">
            <a:avLst/>
          </a:prstGeom>
          <a:solidFill>
            <a:srgbClr val="C9DAF8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omic Sans MS"/>
                <a:ea typeface="Comic Sans MS"/>
                <a:cs typeface="Comic Sans MS"/>
                <a:sym typeface="Comic Sans MS"/>
              </a:rPr>
              <a:t>MySQL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5034752" y="5153950"/>
            <a:ext cx="2057400" cy="1422875"/>
          </a:xfrm>
          <a:prstGeom prst="flowChartMagneticDisk">
            <a:avLst/>
          </a:prstGeom>
          <a:solidFill>
            <a:srgbClr val="FCE5CD"/>
          </a:solidFill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omic Sans MS"/>
                <a:ea typeface="Comic Sans MS"/>
                <a:cs typeface="Comic Sans MS"/>
                <a:sym typeface="Comic Sans MS"/>
              </a:rPr>
              <a:t>MS-SQL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5034738" y="4929200"/>
            <a:ext cx="2057400" cy="1704900"/>
          </a:xfrm>
          <a:prstGeom prst="flowChartMagneticDisk">
            <a:avLst/>
          </a:prstGeom>
          <a:solidFill>
            <a:srgbClr val="EAD1DC"/>
          </a:solidFill>
          <a:ln w="28575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Libre Baskerville"/>
                <a:ea typeface="Libre Baskerville"/>
                <a:cs typeface="Libre Baskerville"/>
                <a:sym typeface="Libre Baskerville"/>
              </a:rPr>
              <a:t>Oracle</a:t>
            </a:r>
            <a:endParaRPr sz="2100" b="1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768350" y="3474338"/>
            <a:ext cx="15510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(Logical Layer)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Models</a:t>
            </a:r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body" idx="4294967295"/>
          </p:nvPr>
        </p:nvSpPr>
        <p:spPr>
          <a:xfrm>
            <a:off x="278798" y="848625"/>
            <a:ext cx="8566800" cy="49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collection of tools for describing </a:t>
            </a:r>
            <a:endParaRPr sz="1600"/>
          </a:p>
          <a:p>
            <a:pPr marL="742950" marR="0" lvl="1" indent="-298450" algn="l" rtl="0">
              <a:lnSpc>
                <a:spcPct val="8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</a:t>
            </a:r>
            <a:endParaRPr sz="1600"/>
          </a:p>
          <a:p>
            <a:pPr marL="742950" marR="0" lvl="1" indent="-298450" algn="l" rtl="0">
              <a:lnSpc>
                <a:spcPct val="8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relationships</a:t>
            </a:r>
            <a:endParaRPr sz="1600"/>
          </a:p>
          <a:p>
            <a:pPr marL="742950" marR="0" lvl="1" indent="-298450" algn="l" rtl="0">
              <a:lnSpc>
                <a:spcPct val="8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semantics</a:t>
            </a:r>
            <a:endParaRPr sz="1600"/>
          </a:p>
          <a:p>
            <a:pPr marL="742950" marR="0" lvl="1" indent="-298450" algn="l" rtl="0">
              <a:lnSpc>
                <a:spcPct val="8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constraints</a:t>
            </a:r>
            <a:endParaRPr sz="1600"/>
          </a:p>
          <a:p>
            <a:pPr marL="342900" marR="0" lvl="0" indent="-3556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</a:t>
            </a:r>
            <a:endParaRPr sz="1600"/>
          </a:p>
          <a:p>
            <a:pPr marL="342900" marR="0" lvl="0" indent="-3556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Entity-Relationship data model (mainly for database design) </a:t>
            </a:r>
            <a:endParaRPr sz="1600"/>
          </a:p>
          <a:p>
            <a:pPr marL="342900" marR="0" lvl="0" indent="-3556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Object-based data models (Object-oriented and Object-relational)</a:t>
            </a:r>
            <a:endParaRPr sz="1600"/>
          </a:p>
          <a:p>
            <a:pPr marL="342900" marR="0" lvl="0" indent="-3556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Semistructured data model  (XML)</a:t>
            </a:r>
            <a:endParaRPr sz="1600"/>
          </a:p>
          <a:p>
            <a:pPr marL="342900" marR="0" lvl="0" indent="-3556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Other older models:</a:t>
            </a:r>
            <a:endParaRPr sz="1600"/>
          </a:p>
          <a:p>
            <a:pPr marL="742950" marR="0" lvl="1" indent="-298450" algn="l" rtl="0">
              <a:lnSpc>
                <a:spcPct val="75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model  </a:t>
            </a:r>
            <a:endParaRPr sz="1600"/>
          </a:p>
          <a:p>
            <a:pPr marL="742950" marR="0" lvl="1" indent="-298450" algn="l" rtl="0">
              <a:lnSpc>
                <a:spcPct val="75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Hierarchical model</a:t>
            </a:r>
            <a:endParaRPr sz="1600"/>
          </a:p>
          <a:p>
            <a:pPr marL="342900" marR="0" lvl="0" indent="-24003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663" y="4089975"/>
            <a:ext cx="2572574" cy="18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 rotWithShape="1">
          <a:blip r:embed="rId4">
            <a:alphaModFix/>
          </a:blip>
          <a:srcRect t="24891"/>
          <a:stretch/>
        </p:blipFill>
        <p:spPr>
          <a:xfrm>
            <a:off x="5960550" y="5075600"/>
            <a:ext cx="3090875" cy="17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</a:t>
            </a:r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4294967295"/>
          </p:nvPr>
        </p:nvSpPr>
        <p:spPr>
          <a:xfrm>
            <a:off x="204787" y="1093787"/>
            <a:ext cx="76614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 (Chapter 2)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of tabular data in the relational model</a:t>
            </a:r>
            <a:endParaRPr/>
          </a:p>
        </p:txBody>
      </p:sp>
      <p:cxnSp>
        <p:nvCxnSpPr>
          <p:cNvPr id="197" name="Google Shape;197;p32"/>
          <p:cNvCxnSpPr>
            <a:stCxn id="198" idx="2"/>
          </p:cNvCxnSpPr>
          <p:nvPr/>
        </p:nvCxnSpPr>
        <p:spPr>
          <a:xfrm flipH="1">
            <a:off x="6456450" y="1661338"/>
            <a:ext cx="577200" cy="58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198" name="Google Shape;198;p32"/>
          <p:cNvSpPr txBox="1"/>
          <p:nvPr/>
        </p:nvSpPr>
        <p:spPr>
          <a:xfrm>
            <a:off x="6360000" y="1324738"/>
            <a:ext cx="13473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Columns</a:t>
            </a:r>
            <a:endParaRPr/>
          </a:p>
        </p:txBody>
      </p:sp>
      <p:cxnSp>
        <p:nvCxnSpPr>
          <p:cNvPr id="199" name="Google Shape;199;p32"/>
          <p:cNvCxnSpPr>
            <a:stCxn id="198" idx="2"/>
          </p:cNvCxnSpPr>
          <p:nvPr/>
        </p:nvCxnSpPr>
        <p:spPr>
          <a:xfrm flipH="1">
            <a:off x="5572050" y="1661338"/>
            <a:ext cx="1461600" cy="60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00" name="Google Shape;200;p32" descr="1"/>
          <p:cNvPicPr preferRelativeResize="0"/>
          <p:nvPr/>
        </p:nvPicPr>
        <p:blipFill rotWithShape="1">
          <a:blip r:embed="rId3">
            <a:alphaModFix/>
          </a:blip>
          <a:srcRect b="43330"/>
          <a:stretch/>
        </p:blipFill>
        <p:spPr>
          <a:xfrm>
            <a:off x="1614487" y="2259012"/>
            <a:ext cx="5526087" cy="37449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/>
        </p:nvSpPr>
        <p:spPr>
          <a:xfrm>
            <a:off x="7696200" y="2590800"/>
            <a:ext cx="8574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Rows</a:t>
            </a:r>
            <a:endParaRPr/>
          </a:p>
        </p:txBody>
      </p:sp>
      <p:cxnSp>
        <p:nvCxnSpPr>
          <p:cNvPr id="202" name="Google Shape;202;p32"/>
          <p:cNvCxnSpPr/>
          <p:nvPr/>
        </p:nvCxnSpPr>
        <p:spPr>
          <a:xfrm flipH="1">
            <a:off x="7167562" y="2765425"/>
            <a:ext cx="527050" cy="285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03" name="Google Shape;203;p32"/>
          <p:cNvCxnSpPr/>
          <p:nvPr/>
        </p:nvCxnSpPr>
        <p:spPr>
          <a:xfrm flipH="1">
            <a:off x="7180262" y="2841625"/>
            <a:ext cx="527050" cy="2416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873" y="117475"/>
            <a:ext cx="1830400" cy="142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Sample Relational Database</a:t>
            </a:r>
            <a:endParaRPr/>
          </a:p>
        </p:txBody>
      </p:sp>
      <p:pic>
        <p:nvPicPr>
          <p:cNvPr id="211" name="Google Shape;211;p33" descr="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1725" y="794823"/>
            <a:ext cx="4839600" cy="57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Manipulation Language (DML)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4294967295"/>
          </p:nvPr>
        </p:nvSpPr>
        <p:spPr>
          <a:xfrm>
            <a:off x="741312" y="1080962"/>
            <a:ext cx="7661400" cy="4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20"/>
              <a:buFont typeface="Arial"/>
              <a:buChar char="●"/>
            </a:pP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for accessing and manipulating the data organized by the appropriate data model</a:t>
            </a:r>
            <a:endParaRPr sz="1800"/>
          </a:p>
          <a:p>
            <a:pPr marL="742950" marR="0" lvl="1" indent="-3111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840"/>
              <a:buFont typeface="Arial"/>
              <a:buChar char="●"/>
            </a:pP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DML also known as query language</a:t>
            </a:r>
            <a:endParaRPr sz="1800"/>
          </a:p>
          <a:p>
            <a:pPr marL="342900" marR="0" lvl="0" indent="-3683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020"/>
              <a:buFont typeface="Arial"/>
              <a:buChar char="●"/>
            </a:pP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classes of languages </a:t>
            </a:r>
            <a:endParaRPr sz="1800"/>
          </a:p>
          <a:p>
            <a:pPr marL="742950" marR="0" lvl="1" indent="-3111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840"/>
              <a:buFont typeface="Arial"/>
              <a:buChar char="●"/>
            </a:pPr>
            <a:r>
              <a:rPr lang="en-US" sz="22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Procedural</a:t>
            </a:r>
            <a:r>
              <a:rPr lang="en-US" sz="2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user specifies what data is required and how to get those data </a:t>
            </a:r>
            <a:endParaRPr sz="1800"/>
          </a:p>
          <a:p>
            <a:pPr marL="742950" marR="0" lvl="1" indent="-3111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840"/>
              <a:buFont typeface="Arial"/>
              <a:buChar char="●"/>
            </a:pPr>
            <a:r>
              <a:rPr lang="en-US" sz="22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Declarative (nonprocedural)</a:t>
            </a:r>
            <a:r>
              <a:rPr lang="en-US" sz="2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user specifies what data is required without specifying how to get those data</a:t>
            </a:r>
            <a:endParaRPr sz="1800"/>
          </a:p>
          <a:p>
            <a:pPr marL="342900" marR="0" lvl="0" indent="-3683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020"/>
              <a:buFont typeface="Arial"/>
              <a:buChar char="●"/>
            </a:pP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 is the most widely used query language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 idx="4294967295"/>
          </p:nvPr>
        </p:nvSpPr>
        <p:spPr>
          <a:xfrm>
            <a:off x="552450" y="12382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Definition Language (DDL)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4294967295"/>
          </p:nvPr>
        </p:nvSpPr>
        <p:spPr>
          <a:xfrm>
            <a:off x="327248" y="885373"/>
            <a:ext cx="8646000" cy="56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Specification notation for defining the database schema</a:t>
            </a:r>
            <a:endParaRPr sz="1800"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	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table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b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(5),</a:t>
            </a:r>
            <a:b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           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varchar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(20)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br>
              <a:rPr lang="en-US" sz="2000" b="1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1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dept_name  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varchar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(20),</a:t>
            </a:r>
            <a:b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            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salary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numeric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(8,2))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DDL compiler generates a set of table templates stored in a </a:t>
            </a:r>
            <a:r>
              <a:rPr lang="en-US" sz="2200" b="1" i="1" u="none" strike="noStrike" cap="none">
                <a:solidFill>
                  <a:srgbClr val="0066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dictionary</a:t>
            </a:r>
            <a:endParaRPr sz="1800"/>
          </a:p>
          <a:p>
            <a:pPr marL="342900" marR="0" lvl="0" indent="-3683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dictionary contains metadata (i.e., data about data)</a:t>
            </a:r>
            <a:endParaRPr sz="1800"/>
          </a:p>
          <a:p>
            <a:pPr marL="742950" marR="0" lvl="1" indent="-3111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schema </a:t>
            </a:r>
            <a:endParaRPr sz="1800"/>
          </a:p>
          <a:p>
            <a:pPr marL="742950" marR="0" lvl="1" indent="-3111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Integrity constraints</a:t>
            </a:r>
            <a:endParaRPr sz="1800"/>
          </a:p>
          <a:p>
            <a:pPr marL="1085850" marR="0" lvl="2" indent="-2603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CC33"/>
              </a:buClr>
              <a:buSzPts val="1600"/>
              <a:buFont typeface="Arial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key (ID uniquely identifies instructors)</a:t>
            </a:r>
            <a:endParaRPr sz="1800"/>
          </a:p>
          <a:p>
            <a:pPr marL="1085850" marR="0" lvl="2" indent="-2603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CC33"/>
              </a:buClr>
              <a:buSzPts val="1600"/>
              <a:buFont typeface="Arial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Referential integrity (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constraint in SQL)</a:t>
            </a:r>
            <a:endParaRPr sz="1800"/>
          </a:p>
          <a:p>
            <a:pPr marL="1428750" marR="0" lvl="3" indent="-2603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Times New Roman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dept_name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value in any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 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tuple must appear in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relation</a:t>
            </a:r>
            <a:endParaRPr sz="1800"/>
          </a:p>
          <a:p>
            <a:pPr marL="742950" marR="0" lvl="1" indent="-3111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Authorization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title" idx="4294967295"/>
          </p:nvPr>
        </p:nvSpPr>
        <p:spPr>
          <a:xfrm>
            <a:off x="552450" y="80962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body" idx="4294967295"/>
          </p:nvPr>
        </p:nvSpPr>
        <p:spPr>
          <a:xfrm>
            <a:off x="498475" y="1125537"/>
            <a:ext cx="8404225" cy="51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widely used non-procedural language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Find the name of the instructor with ID 22222</a:t>
            </a:r>
            <a:b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	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</a:t>
            </a:r>
            <a:b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	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b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instructor.ID 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‘22222’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Find the ID and building of instructors in the Physics dept.</a:t>
            </a: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select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</a:t>
            </a:r>
            <a:b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</a:t>
            </a:r>
            <a:b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instructor.dept_name = department.dept_name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b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department.dept_name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‘Physics’</a:t>
            </a:r>
            <a:b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</a:t>
            </a:r>
            <a:endParaRPr sz="2000" b="0" i="1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lvl="1" indent="-194309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None/>
            </a:pPr>
            <a:endParaRPr sz="2000" b="0" i="1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5560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 programs generally access databases through one of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extensions to allow embedded SQL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 program interface (e.g., ODBC/JDBC) which allow SQL queries to be sent to a database</a:t>
            </a:r>
            <a:endParaRPr sz="1600"/>
          </a:p>
          <a:p>
            <a:pPr marL="342900" marR="0" lvl="0" indent="-35560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Chapters 3, 4 and 5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 idx="4294967295"/>
          </p:nvPr>
        </p:nvSpPr>
        <p:spPr>
          <a:xfrm>
            <a:off x="547800" y="271300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Design</a:t>
            </a:r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4294967295"/>
          </p:nvPr>
        </p:nvSpPr>
        <p:spPr>
          <a:xfrm>
            <a:off x="327149" y="1077900"/>
            <a:ext cx="8518500" cy="44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 process of designing the general structure of the database:</a:t>
            </a:r>
            <a:endParaRPr sz="1700"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619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●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Logical Design –  Deciding on the database schema. Database design requires that we find a “good” collection of relation schemas.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740"/>
              <a:buFont typeface="Arial"/>
              <a:buChar char="●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decision – What attributes should we record in the database?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740"/>
              <a:buFont typeface="Arial"/>
              <a:buChar char="●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Science decision –  What relation schemas should we have and how should the attributes be distributed among the various relation schemas?</a:t>
            </a:r>
            <a:endParaRPr sz="1700"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Design – Deciding on the physical layout of the database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768350" y="2698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65737" y="1093787"/>
            <a:ext cx="7661400" cy="4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 sz="21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Learning Outcomes (CS 3042)</a:t>
            </a:r>
            <a:endParaRPr sz="21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completing this module, students should be able to</a:t>
            </a:r>
            <a:endParaRPr sz="1700"/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explain the role of database systems in information management.</a:t>
            </a:r>
            <a:endParaRPr sz="1700"/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 the basic fundamental concepts of data modelling and relational databases.</a:t>
            </a:r>
            <a:endParaRPr sz="1700"/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apply entity-relationship modelling and normalization for simple database requirements.</a:t>
            </a:r>
            <a:endParaRPr sz="1700"/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demonstrate the use of a query language to create, update and query a simple database.</a:t>
            </a:r>
            <a:endParaRPr sz="1700"/>
          </a:p>
          <a:p>
            <a:pPr marL="914400" marR="0" lvl="1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 simple applications that requires manipulating data in a DBMS.</a:t>
            </a:r>
            <a:endParaRPr sz="170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Recommended Text: Silberschatz, Korth and Sudarshan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System Concepts, </a:t>
            </a:r>
            <a:r>
              <a:rPr lang="en-US" sz="1800" i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 Edition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McGraw-Hill 2 McGraw Hill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marL="342900" marR="0" lvl="0" indent="-342900" algn="r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 are based on the slides provided with this book</a:t>
            </a:r>
            <a:endParaRPr/>
          </a:p>
        </p:txBody>
      </p:sp>
      <p:pic>
        <p:nvPicPr>
          <p:cNvPr id="83" name="Google Shape;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350" y="269875"/>
            <a:ext cx="946200" cy="10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Design?</a:t>
            </a:r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body" idx="4294967295"/>
          </p:nvPr>
        </p:nvSpPr>
        <p:spPr>
          <a:xfrm>
            <a:off x="814387" y="1093787"/>
            <a:ext cx="7661275" cy="86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there any problem with this design?</a:t>
            </a:r>
            <a:endParaRPr/>
          </a:p>
        </p:txBody>
      </p:sp>
      <p:pic>
        <p:nvPicPr>
          <p:cNvPr id="247" name="Google Shape;247;p38" descr="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3962" y="1719262"/>
            <a:ext cx="7023100" cy="3757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Approaches</a:t>
            </a:r>
            <a:endParaRPr/>
          </a:p>
        </p:txBody>
      </p:sp>
      <p:sp>
        <p:nvSpPr>
          <p:cNvPr id="254" name="Google Shape;254;p39"/>
          <p:cNvSpPr txBox="1">
            <a:spLocks noGrp="1"/>
          </p:cNvSpPr>
          <p:nvPr>
            <p:ph type="body" idx="4294967295"/>
          </p:nvPr>
        </p:nvSpPr>
        <p:spPr>
          <a:xfrm>
            <a:off x="314449" y="977099"/>
            <a:ext cx="8594700" cy="54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92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➔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Theory (Chapter </a:t>
            </a: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◆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Formalize what designs are bad, and test for them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➔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 Relationship Model (Chapter </a:t>
            </a: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◆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 an enterprise as a collection of </a:t>
            </a:r>
            <a:r>
              <a:rPr lang="en-US" sz="24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entities 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en-US" sz="24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relationships</a:t>
            </a:r>
            <a:endParaRPr sz="2400"/>
          </a:p>
          <a:p>
            <a:pPr marL="1085850" marR="0" lvl="2" indent="-3016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Entity: a “thing” or “object” in the enterprise that is distinguishable from other objects</a:t>
            </a:r>
            <a:endParaRPr sz="2400"/>
          </a:p>
          <a:p>
            <a:pPr marL="1428750" marR="0" lvl="3" indent="-2730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Times New Roman"/>
              <a:buChar char="○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Described by a set of </a:t>
            </a:r>
            <a:r>
              <a:rPr lang="en-US" sz="24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  <a:endParaRPr sz="2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85850" marR="0" lvl="2" indent="-301625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Relationship: an association among several entities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◆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Represented diagrammatically by an </a:t>
            </a:r>
            <a:r>
              <a:rPr lang="en-US" sz="24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entity-relationship diagram: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Entity-Relationship Model</a:t>
            </a:r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body" idx="4294967295"/>
          </p:nvPr>
        </p:nvSpPr>
        <p:spPr>
          <a:xfrm>
            <a:off x="237550" y="977088"/>
            <a:ext cx="8518200" cy="4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20"/>
              <a:buFont typeface="Arial"/>
              <a:buChar char="●"/>
            </a:pP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 an enterprise as a collection of </a:t>
            </a:r>
            <a:r>
              <a:rPr lang="en-US" sz="22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entities </a:t>
            </a: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lang="en-US" sz="22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relationships</a:t>
            </a:r>
            <a:endParaRPr sz="1800"/>
          </a:p>
          <a:p>
            <a:pPr marL="742950" marR="0" lvl="1" indent="-3111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840"/>
              <a:buFont typeface="Arial"/>
              <a:buChar char="○"/>
            </a:pP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Entity: a “thing” or “object” in the enterprise that is distinguishable from other objects</a:t>
            </a:r>
            <a:endParaRPr sz="1800"/>
          </a:p>
          <a:p>
            <a:pPr marL="1085850" marR="0" lvl="2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elvetica Neue"/>
              <a:buChar char="■"/>
            </a:pP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Described by a set of </a:t>
            </a:r>
            <a:r>
              <a:rPr lang="en-US" sz="22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  <a:endParaRPr sz="2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lvl="1" indent="-3111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840"/>
              <a:buFont typeface="Arial"/>
              <a:buChar char="○"/>
            </a:pP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Relationship: an association among several entities</a:t>
            </a:r>
            <a:endParaRPr sz="1800"/>
          </a:p>
          <a:p>
            <a:pPr marL="342900" marR="0" lvl="0" indent="-3683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020"/>
              <a:buFont typeface="Arial"/>
              <a:buChar char="●"/>
            </a:pPr>
            <a:r>
              <a:rPr lang="en-US" sz="2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Represented diagrammatically by an </a:t>
            </a:r>
            <a:r>
              <a:rPr lang="en-US" sz="22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entity-relationship diagram:</a:t>
            </a:r>
            <a:endParaRPr sz="1800"/>
          </a:p>
        </p:txBody>
      </p:sp>
      <p:sp>
        <p:nvSpPr>
          <p:cNvPr id="262" name="Google Shape;262;p40"/>
          <p:cNvSpPr txBox="1"/>
          <p:nvPr/>
        </p:nvSpPr>
        <p:spPr>
          <a:xfrm>
            <a:off x="2052762" y="5840400"/>
            <a:ext cx="56610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Helvetica Neue"/>
              <a:buNone/>
            </a:pPr>
            <a:r>
              <a:rPr lang="en-US" sz="16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happened to dept_name of instructor and student?</a:t>
            </a:r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475" y="4216350"/>
            <a:ext cx="7421700" cy="13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Object-Relational Data Models</a:t>
            </a:r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4294967295"/>
          </p:nvPr>
        </p:nvSpPr>
        <p:spPr>
          <a:xfrm>
            <a:off x="344500" y="977126"/>
            <a:ext cx="8590200" cy="54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92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model: flat, “atomic” values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Relational Data Models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Extend the relational data model by including object orientation and constructs to deal with added data types.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 attributes of tuples to have complex types, including non-atomic values such as nested relations.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Preserve relational foundations, in particular the declarative access to data, while extending modeling power.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Provide upward compatibility with existing relational languages.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XML:  Extensible Markup Language</a:t>
            </a:r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body" idx="4294967295"/>
          </p:nvPr>
        </p:nvSpPr>
        <p:spPr>
          <a:xfrm>
            <a:off x="827087" y="1077912"/>
            <a:ext cx="7316787" cy="516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92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Defined by the WWW Consortium (W3C)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Originally intended as a document markup language not a database language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ability to specify new tags, and to create nested tag structures made XML a great way to exchange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not just documents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XML has become the basis for all new generation data interchange formats.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wide variety of tools is available for parsing, browsing and querying XML documents/data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title" idx="4294967295"/>
          </p:nvPr>
        </p:nvSpPr>
        <p:spPr>
          <a:xfrm>
            <a:off x="533400" y="258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Engine</a:t>
            </a:r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body" idx="4294967295"/>
          </p:nvPr>
        </p:nvSpPr>
        <p:spPr>
          <a:xfrm>
            <a:off x="910325" y="1014125"/>
            <a:ext cx="4524900" cy="20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46863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mic Sans MS"/>
              <a:buAutoNum type="arabicPeriod"/>
            </a:pPr>
            <a:r>
              <a:rPr lang="en-US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Storage manager</a:t>
            </a:r>
            <a:endParaRPr sz="2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4686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mic Sans MS"/>
              <a:buAutoNum type="arabicPeriod"/>
            </a:pPr>
            <a:r>
              <a:rPr lang="en-US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Query processing</a:t>
            </a:r>
            <a:endParaRPr sz="2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4686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omic Sans MS"/>
              <a:buAutoNum type="arabicPeriod"/>
            </a:pPr>
            <a:r>
              <a:rPr lang="en-US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Transaction manager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24003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324" y="3234663"/>
            <a:ext cx="4427925" cy="345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8422" y="258472"/>
            <a:ext cx="1624425" cy="16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>
            <a:spLocks noGrp="1"/>
          </p:cNvSpPr>
          <p:nvPr>
            <p:ph type="title" idx="4294967295"/>
          </p:nvPr>
        </p:nvSpPr>
        <p:spPr>
          <a:xfrm>
            <a:off x="533400" y="258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Management</a:t>
            </a:r>
            <a:endParaRPr/>
          </a:p>
        </p:txBody>
      </p:sp>
      <p:sp>
        <p:nvSpPr>
          <p:cNvPr id="293" name="Google Shape;293;p44"/>
          <p:cNvSpPr txBox="1">
            <a:spLocks noGrp="1"/>
          </p:cNvSpPr>
          <p:nvPr>
            <p:ph type="body" idx="4294967295"/>
          </p:nvPr>
        </p:nvSpPr>
        <p:spPr>
          <a:xfrm>
            <a:off x="442549" y="1079650"/>
            <a:ext cx="8403000" cy="4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92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manager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 program module that provides the interface between the low-level data stored in the database and the application programs and queries submitted to the system.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storage manager is responsible to the following tasks: 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Interaction with the file manager 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 storing, retrieving and updating of data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Issues: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Storage access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 organization</a:t>
            </a:r>
            <a:endParaRPr sz="2400"/>
          </a:p>
          <a:p>
            <a:pPr marL="742950" marR="0" lvl="1" indent="-3467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Indexing and hashing</a:t>
            </a:r>
            <a:endParaRPr sz="2400"/>
          </a:p>
          <a:p>
            <a:pPr marL="342900" marR="0" lvl="0" indent="-24003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>
            <a:spLocks noGrp="1"/>
          </p:cNvSpPr>
          <p:nvPr>
            <p:ph type="title" idx="4294967295"/>
          </p:nvPr>
        </p:nvSpPr>
        <p:spPr>
          <a:xfrm>
            <a:off x="1308100" y="117325"/>
            <a:ext cx="6930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Processing</a:t>
            </a:r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body" idx="4294967295"/>
          </p:nvPr>
        </p:nvSpPr>
        <p:spPr>
          <a:xfrm>
            <a:off x="1147662" y="869162"/>
            <a:ext cx="65454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	Parsing and translation</a:t>
            </a:r>
            <a:endParaRPr sz="1900"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	Optimization</a:t>
            </a:r>
            <a:endParaRPr sz="1900"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	Evaluation</a:t>
            </a:r>
            <a:endParaRPr sz="1900"/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5262" y="2390775"/>
            <a:ext cx="6773862" cy="406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type="title" idx="4294967295"/>
          </p:nvPr>
        </p:nvSpPr>
        <p:spPr>
          <a:xfrm>
            <a:off x="1422400" y="139700"/>
            <a:ext cx="6611937" cy="58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Processing (Cont.)</a:t>
            </a:r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body" idx="4294967295"/>
          </p:nvPr>
        </p:nvSpPr>
        <p:spPr>
          <a:xfrm>
            <a:off x="827087" y="1077912"/>
            <a:ext cx="7935912" cy="523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987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●"/>
            </a:pPr>
            <a:r>
              <a:rPr lang="en-US" sz="2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Alternative ways of evaluating a given query</a:t>
            </a:r>
            <a:endParaRPr sz="2500"/>
          </a:p>
          <a:p>
            <a:pPr marL="742950" marR="0" lvl="1" indent="-3530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2500"/>
              <a:buFont typeface="Arial"/>
              <a:buChar char="●"/>
            </a:pPr>
            <a:r>
              <a:rPr lang="en-US" sz="2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Equivalent expressions</a:t>
            </a:r>
            <a:endParaRPr sz="2500"/>
          </a:p>
          <a:p>
            <a:pPr marL="742950" marR="0" lvl="1" indent="-3530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2500"/>
              <a:buFont typeface="Arial"/>
              <a:buChar char="●"/>
            </a:pPr>
            <a:r>
              <a:rPr lang="en-US" sz="2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Different algorithms for each operation</a:t>
            </a:r>
            <a:endParaRPr sz="2500"/>
          </a:p>
          <a:p>
            <a:pPr marL="342900" marR="0" lvl="0" indent="-3987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●"/>
            </a:pPr>
            <a:r>
              <a:rPr lang="en-US" sz="2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 difference between a good and a bad way of evaluating a query can be enormous</a:t>
            </a:r>
            <a:endParaRPr sz="2500"/>
          </a:p>
          <a:p>
            <a:pPr marL="342900" marR="0" lvl="0" indent="-3987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rial"/>
              <a:buChar char="●"/>
            </a:pPr>
            <a:r>
              <a:rPr lang="en-US" sz="2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estimate the cost of operations</a:t>
            </a:r>
            <a:endParaRPr sz="2500"/>
          </a:p>
          <a:p>
            <a:pPr marL="742950" marR="0" lvl="1" indent="-3530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2500"/>
              <a:buFont typeface="Arial"/>
              <a:buChar char="●"/>
            </a:pPr>
            <a:r>
              <a:rPr lang="en-US" sz="2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Depends critically on statistical information about relations which the database must maintain</a:t>
            </a:r>
            <a:endParaRPr sz="2500"/>
          </a:p>
          <a:p>
            <a:pPr marL="742950" marR="0" lvl="1" indent="-3530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2500"/>
              <a:buFont typeface="Arial"/>
              <a:buChar char="●"/>
            </a:pPr>
            <a:r>
              <a:rPr lang="en-US" sz="25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 to estimate statistics for intermediate results to compute cost of complex expressions</a:t>
            </a:r>
            <a:endParaRPr sz="2500"/>
          </a:p>
          <a:p>
            <a:pPr marL="342900" marR="0" lvl="0" indent="-24003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Transaction Management	</a:t>
            </a:r>
            <a:endParaRPr/>
          </a:p>
        </p:txBody>
      </p:sp>
      <p:sp>
        <p:nvSpPr>
          <p:cNvPr id="315" name="Google Shape;315;p47"/>
          <p:cNvSpPr txBox="1">
            <a:spLocks noGrp="1"/>
          </p:cNvSpPr>
          <p:nvPr>
            <p:ph type="body" idx="4294967295"/>
          </p:nvPr>
        </p:nvSpPr>
        <p:spPr>
          <a:xfrm>
            <a:off x="255148" y="977100"/>
            <a:ext cx="8633700" cy="4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924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the system fails?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more than one user is concurrently updating the same data?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lang="en-US" sz="24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transaction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 collection of operations that performs a single logical function in a database application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Transaction-management component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ensures that the database remains in a consistent (correct) state despite system failures (e.g., power failures and operating system crashes) and transaction failures.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Concurrency-control manager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controls the interaction among the concurrent transactions, to ensure the consistency of the database.</a:t>
            </a:r>
            <a:r>
              <a:rPr lang="en-US" sz="24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Grading Scheme</a:t>
            </a: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400" cy="48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 of Assessment:</a:t>
            </a:r>
            <a:endParaRPr dirty="0"/>
          </a:p>
          <a:p>
            <a:pPr marL="742950" marR="0" lvl="1" indent="-28575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hour closed book examination - </a:t>
            </a: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0%</a:t>
            </a:r>
            <a:endParaRPr dirty="0"/>
          </a:p>
          <a:p>
            <a:pPr marL="742950" marR="0" lvl="1" indent="-28575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Continuous assessments - 40%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Breakdown of the Continuous Assessments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Marks:</a:t>
            </a:r>
            <a:endParaRPr dirty="0"/>
          </a:p>
          <a:p>
            <a:pPr marL="742950" marR="0" lvl="1" indent="-28575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2-hour closed book end of semester examination - 60%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 project (Group) - 20%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 Term Quiz (Moodle) - 10 %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lvl="1" indent="-28575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In-class/lab pop quizzes/labs - 10 %</a:t>
            </a:r>
            <a:endParaRPr sz="1150" dirty="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marL="342900" marR="0" lvl="0" indent="40005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625" y="5550638"/>
            <a:ext cx="37147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Users and Administrators</a:t>
            </a:r>
            <a:endParaRPr/>
          </a:p>
        </p:txBody>
      </p:sp>
      <p:sp>
        <p:nvSpPr>
          <p:cNvPr id="322" name="Google Shape;322;p48"/>
          <p:cNvSpPr txBox="1"/>
          <p:nvPr/>
        </p:nvSpPr>
        <p:spPr>
          <a:xfrm>
            <a:off x="3713175" y="5419137"/>
            <a:ext cx="1717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</a:t>
            </a:r>
            <a:endParaRPr/>
          </a:p>
        </p:txBody>
      </p:sp>
      <p:pic>
        <p:nvPicPr>
          <p:cNvPr id="323" name="Google Shape;323;p48" descr="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1325" y="1816200"/>
            <a:ext cx="7394100" cy="3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System Internals</a:t>
            </a:r>
            <a:endParaRPr/>
          </a:p>
        </p:txBody>
      </p:sp>
      <p:sp>
        <p:nvSpPr>
          <p:cNvPr id="330" name="Google Shape;330;p49"/>
          <p:cNvSpPr txBox="1"/>
          <p:nvPr/>
        </p:nvSpPr>
        <p:spPr>
          <a:xfrm>
            <a:off x="6388100" y="2544762"/>
            <a:ext cx="1231900" cy="211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49"/>
          <p:cNvSpPr txBox="1"/>
          <p:nvPr/>
        </p:nvSpPr>
        <p:spPr>
          <a:xfrm>
            <a:off x="6527800" y="4144962"/>
            <a:ext cx="1231900" cy="211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49"/>
          <p:cNvSpPr txBox="1"/>
          <p:nvPr/>
        </p:nvSpPr>
        <p:spPr>
          <a:xfrm>
            <a:off x="6477000" y="5084762"/>
            <a:ext cx="1231900" cy="2111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6375" y="695325"/>
            <a:ext cx="4049712" cy="582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>
            <a:spLocks noGrp="1"/>
          </p:cNvSpPr>
          <p:nvPr>
            <p:ph type="title" idx="4294967295"/>
          </p:nvPr>
        </p:nvSpPr>
        <p:spPr>
          <a:xfrm>
            <a:off x="638175" y="666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Architecture</a:t>
            </a:r>
            <a:endParaRPr/>
          </a:p>
        </p:txBody>
      </p:sp>
      <p:sp>
        <p:nvSpPr>
          <p:cNvPr id="340" name="Google Shape;340;p50"/>
          <p:cNvSpPr txBox="1">
            <a:spLocks noGrp="1"/>
          </p:cNvSpPr>
          <p:nvPr>
            <p:ph type="body" idx="4294967295"/>
          </p:nvPr>
        </p:nvSpPr>
        <p:spPr>
          <a:xfrm>
            <a:off x="638175" y="896150"/>
            <a:ext cx="7607400" cy="3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architecture of a database systems is greatly influenced by</a:t>
            </a:r>
            <a:endParaRPr sz="240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underlying computer system on which the database is running: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Centralized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Client-server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(multi-processor)</a:t>
            </a:r>
            <a:endParaRPr sz="2400"/>
          </a:p>
          <a:p>
            <a:pPr marL="342900" marR="0" lvl="0" indent="-39243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Distributed     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History of Database Systems</a:t>
            </a:r>
            <a:endParaRPr/>
          </a:p>
        </p:txBody>
      </p:sp>
      <p:sp>
        <p:nvSpPr>
          <p:cNvPr id="347" name="Google Shape;347;p51"/>
          <p:cNvSpPr txBox="1">
            <a:spLocks noGrp="1"/>
          </p:cNvSpPr>
          <p:nvPr>
            <p:ph type="body" idx="4294967295"/>
          </p:nvPr>
        </p:nvSpPr>
        <p:spPr>
          <a:xfrm>
            <a:off x="814387" y="1093787"/>
            <a:ext cx="7661275" cy="490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★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1950s and early 1960s: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740"/>
              <a:buFont typeface="Arial"/>
              <a:buChar char="○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processing using magnetic tapes for storage</a:t>
            </a:r>
            <a:endParaRPr sz="1700"/>
          </a:p>
          <a:p>
            <a:pPr marL="1085850" marR="0" lvl="2" indent="-2540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650"/>
              <a:buFont typeface="Arial"/>
              <a:buChar char="■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Tapes provided only sequential access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740"/>
              <a:buFont typeface="Arial"/>
              <a:buChar char="○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Punched cards for input</a:t>
            </a:r>
            <a:endParaRPr sz="1700"/>
          </a:p>
          <a:p>
            <a:pPr marL="342900" marR="0" lvl="0" indent="-3619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★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 1960s and 1970s: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740"/>
              <a:buFont typeface="Arial"/>
              <a:buChar char="○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Hard disks allowed direct access to data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740"/>
              <a:buFont typeface="Arial"/>
              <a:buChar char="○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and hierarchical data models in widespread use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740"/>
              <a:buFont typeface="Arial"/>
              <a:buChar char="○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Ted Codd defines the relational data model</a:t>
            </a:r>
            <a:endParaRPr sz="1700"/>
          </a:p>
          <a:p>
            <a:pPr marL="1085850" marR="0" lvl="2" indent="-2540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650"/>
              <a:buFont typeface="Arial"/>
              <a:buChar char="■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Would win the ACM Turing Award for this work</a:t>
            </a:r>
            <a:endParaRPr sz="1700"/>
          </a:p>
          <a:p>
            <a:pPr marL="1085850" marR="0" lvl="2" indent="-2540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650"/>
              <a:buFont typeface="Arial"/>
              <a:buChar char="■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IBM Research begins System R prototype</a:t>
            </a:r>
            <a:endParaRPr sz="1700"/>
          </a:p>
          <a:p>
            <a:pPr marL="1085850" marR="0" lvl="2" indent="-2540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650"/>
              <a:buFont typeface="Arial"/>
              <a:buChar char="■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UC Berkeley begins Ingres prototype</a:t>
            </a:r>
            <a:endParaRPr sz="1700"/>
          </a:p>
          <a:p>
            <a:pPr marL="742950" marR="0" lvl="1" indent="-3048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740"/>
              <a:buFont typeface="Arial"/>
              <a:buChar char="○"/>
            </a:pPr>
            <a:r>
              <a:rPr lang="en-US" sz="2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High-performance (for the era) transaction processing</a:t>
            </a:r>
            <a:endParaRPr sz="1700"/>
          </a:p>
          <a:p>
            <a:pPr marL="342900" marR="0" lvl="0" indent="-24003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History (cont.)</a:t>
            </a:r>
            <a:endParaRPr/>
          </a:p>
        </p:txBody>
      </p:sp>
      <p:sp>
        <p:nvSpPr>
          <p:cNvPr id="354" name="Google Shape;354;p52"/>
          <p:cNvSpPr txBox="1">
            <a:spLocks noGrp="1"/>
          </p:cNvSpPr>
          <p:nvPr>
            <p:ph type="body" idx="4294967295"/>
          </p:nvPr>
        </p:nvSpPr>
        <p:spPr>
          <a:xfrm>
            <a:off x="814374" y="1093775"/>
            <a:ext cx="8077200" cy="52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★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1980s: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Research relational prototypes evolve into commercial systems</a:t>
            </a:r>
            <a:endParaRPr sz="1600"/>
          </a:p>
          <a:p>
            <a:pPr marL="1085850" marR="0" lvl="2" indent="-2476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550"/>
              <a:buFont typeface="Arial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 becomes industrial standard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and distributed database systems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Object-oriented database systems</a:t>
            </a:r>
            <a:endParaRPr sz="1600"/>
          </a:p>
          <a:p>
            <a:pPr marL="342900" marR="0" lvl="0" indent="-35560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★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1990s: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 decision support and data-mining applications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 multi-terabyte data warehouses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Emergence of Web commerce</a:t>
            </a:r>
            <a:endParaRPr sz="1600"/>
          </a:p>
          <a:p>
            <a:pPr marL="342900" marR="0" lvl="0" indent="-35560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★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2000s: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XML and XQuery standards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Automated database administration</a:t>
            </a:r>
            <a:endParaRPr sz="1600"/>
          </a:p>
          <a:p>
            <a:pPr marL="342900" marR="0" lvl="0" indent="-35560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★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Later 2000s:</a:t>
            </a:r>
            <a:endParaRPr sz="1600"/>
          </a:p>
          <a:p>
            <a:pPr marL="742950" marR="0" lvl="1" indent="-2984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640"/>
              <a:buFont typeface="Arial"/>
              <a:buChar char="○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Giant data storage systems</a:t>
            </a:r>
            <a:endParaRPr sz="1600"/>
          </a:p>
          <a:p>
            <a:pPr marL="1085850" marR="0" lvl="2" indent="-247650" algn="l" rtl="0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1550"/>
              <a:buFont typeface="Arial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BigTable, Yahoo PNuts, Amazon, ..</a:t>
            </a:r>
            <a:endParaRPr sz="1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50" y="306625"/>
            <a:ext cx="8414874" cy="6551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3"/>
          <p:cNvSpPr txBox="1">
            <a:spLocks noGrp="1"/>
          </p:cNvSpPr>
          <p:nvPr>
            <p:ph type="title" idx="4294967295"/>
          </p:nvPr>
        </p:nvSpPr>
        <p:spPr>
          <a:xfrm>
            <a:off x="280750" y="157550"/>
            <a:ext cx="6309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History of Database Systems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 of Chapter 1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Chapter 2: Intro to Relational Model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6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400" cy="49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40030" algn="l" rtl="0">
              <a:spcBef>
                <a:spcPts val="63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13" y="977100"/>
            <a:ext cx="8402171" cy="49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>
            <a:spLocks noGrp="1"/>
          </p:cNvSpPr>
          <p:nvPr>
            <p:ph type="title"/>
          </p:nvPr>
        </p:nvSpPr>
        <p:spPr>
          <a:xfrm>
            <a:off x="814375" y="406400"/>
            <a:ext cx="8077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Exercise 1.1</a:t>
            </a:r>
            <a:endParaRPr sz="3000" b="1"/>
          </a:p>
        </p:txBody>
      </p:sp>
      <p:sp>
        <p:nvSpPr>
          <p:cNvPr id="388" name="Google Shape;388;p57"/>
          <p:cNvSpPr txBox="1">
            <a:spLocks noGrp="1"/>
          </p:cNvSpPr>
          <p:nvPr>
            <p:ph type="body" idx="1"/>
          </p:nvPr>
        </p:nvSpPr>
        <p:spPr>
          <a:xfrm>
            <a:off x="741300" y="1705159"/>
            <a:ext cx="7661400" cy="12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40030" algn="l" rtl="0">
              <a:spcBef>
                <a:spcPts val="630"/>
              </a:spcBef>
              <a:spcAft>
                <a:spcPts val="0"/>
              </a:spcAft>
              <a:buNone/>
            </a:pPr>
            <a:r>
              <a:rPr lang="en-US" sz="3600"/>
              <a:t>Briefly explain 5 (five) reasons as to why you would use a DBMS for a university student registration system rather than a simple flat file.</a:t>
            </a:r>
            <a:endParaRPr sz="3600"/>
          </a:p>
          <a:p>
            <a:pPr marL="342900" lvl="0" indent="-240030" algn="l" rtl="0">
              <a:spcBef>
                <a:spcPts val="630"/>
              </a:spcBef>
              <a:spcAft>
                <a:spcPts val="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 idx="4294967295"/>
          </p:nvPr>
        </p:nvSpPr>
        <p:spPr>
          <a:xfrm>
            <a:off x="866775" y="666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Management System (DBMS)</a:t>
            </a:r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4294967295"/>
          </p:nvPr>
        </p:nvSpPr>
        <p:spPr>
          <a:xfrm>
            <a:off x="288812" y="783437"/>
            <a:ext cx="7688400" cy="52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DBMS contains information about a particular enterprise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Collection of interrelated data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of programs to access the data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environment that is both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convenient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use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Applications: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Banking: transactions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Airlines: reservations, schedules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Universities:  registration, grades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Sales: customers, products, purchases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 retailers: order tracking, customized recommendations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Manufacturing: production, inventory, orders, supply chain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 resources:  employee records, salaries, tax deductions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Databases can be very large.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Databases touch all aspects of our lives</a:t>
            </a:r>
            <a:endParaRPr/>
          </a:p>
          <a:p>
            <a:pPr marL="342900" marR="0" lvl="0" indent="-2400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24003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25" y="5105875"/>
            <a:ext cx="2187925" cy="164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of a Relation</a:t>
            </a:r>
            <a:endParaRPr/>
          </a:p>
        </p:txBody>
      </p:sp>
      <p:pic>
        <p:nvPicPr>
          <p:cNvPr id="395" name="Google Shape;395;p58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037" y="1927225"/>
            <a:ext cx="5291100" cy="39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8"/>
          <p:cNvSpPr txBox="1"/>
          <p:nvPr/>
        </p:nvSpPr>
        <p:spPr>
          <a:xfrm>
            <a:off x="7040562" y="1333500"/>
            <a:ext cx="14541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(or columns)</a:t>
            </a:r>
            <a:endParaRPr/>
          </a:p>
        </p:txBody>
      </p:sp>
      <p:cxnSp>
        <p:nvCxnSpPr>
          <p:cNvPr id="397" name="Google Shape;397;p58"/>
          <p:cNvCxnSpPr/>
          <p:nvPr/>
        </p:nvCxnSpPr>
        <p:spPr>
          <a:xfrm flipH="1">
            <a:off x="3238375" y="1538287"/>
            <a:ext cx="3889500" cy="37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98" name="Google Shape;398;p58"/>
          <p:cNvCxnSpPr/>
          <p:nvPr/>
        </p:nvCxnSpPr>
        <p:spPr>
          <a:xfrm flipH="1">
            <a:off x="4608474" y="1592262"/>
            <a:ext cx="2557500" cy="32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399" name="Google Shape;399;p58"/>
          <p:cNvCxnSpPr/>
          <p:nvPr/>
        </p:nvCxnSpPr>
        <p:spPr>
          <a:xfrm flipH="1">
            <a:off x="5819675" y="1565275"/>
            <a:ext cx="1320900" cy="36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400" name="Google Shape;400;p58"/>
          <p:cNvSpPr txBox="1"/>
          <p:nvPr/>
        </p:nvSpPr>
        <p:spPr>
          <a:xfrm>
            <a:off x="6988175" y="2522537"/>
            <a:ext cx="10860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tuples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(or rows)</a:t>
            </a:r>
            <a:endParaRPr/>
          </a:p>
        </p:txBody>
      </p:sp>
      <p:cxnSp>
        <p:nvCxnSpPr>
          <p:cNvPr id="401" name="Google Shape;401;p58"/>
          <p:cNvCxnSpPr/>
          <p:nvPr/>
        </p:nvCxnSpPr>
        <p:spPr>
          <a:xfrm rot="10800000">
            <a:off x="6742099" y="2487474"/>
            <a:ext cx="369900" cy="22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402" name="Google Shape;402;p58"/>
          <p:cNvCxnSpPr/>
          <p:nvPr/>
        </p:nvCxnSpPr>
        <p:spPr>
          <a:xfrm flipH="1">
            <a:off x="6729399" y="2706687"/>
            <a:ext cx="369900" cy="1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403" name="Google Shape;403;p58"/>
          <p:cNvCxnSpPr/>
          <p:nvPr/>
        </p:nvCxnSpPr>
        <p:spPr>
          <a:xfrm flipH="1">
            <a:off x="6718312" y="2717800"/>
            <a:ext cx="392100" cy="31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404" name="Google Shape;404;p58"/>
          <p:cNvCxnSpPr/>
          <p:nvPr/>
        </p:nvCxnSpPr>
        <p:spPr>
          <a:xfrm flipH="1">
            <a:off x="6729412" y="2727325"/>
            <a:ext cx="381000" cy="55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88150" y="424950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 Types</a:t>
            </a:r>
            <a:endParaRPr/>
          </a:p>
        </p:txBody>
      </p:sp>
      <p:sp>
        <p:nvSpPr>
          <p:cNvPr id="411" name="Google Shape;411;p59"/>
          <p:cNvSpPr txBox="1">
            <a:spLocks noGrp="1"/>
          </p:cNvSpPr>
          <p:nvPr>
            <p:ph type="body" idx="1"/>
          </p:nvPr>
        </p:nvSpPr>
        <p:spPr>
          <a:xfrm>
            <a:off x="483250" y="1165725"/>
            <a:ext cx="82821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9243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set of allowed values for each attribute is called the </a:t>
            </a:r>
            <a:r>
              <a:rPr lang="en-US" sz="24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domain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attribute</a:t>
            </a:r>
            <a:endParaRPr sz="2400"/>
          </a:p>
          <a:p>
            <a:pPr marL="342900" marR="0" lvl="0" indent="-39243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 values are (normally) required to be </a:t>
            </a:r>
            <a:r>
              <a:rPr lang="en-US" sz="24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atomic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 that is, indivisible</a:t>
            </a:r>
            <a:endParaRPr sz="2400"/>
          </a:p>
          <a:p>
            <a:pPr marL="342900" marR="0" lvl="0" indent="-39243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special value</a:t>
            </a:r>
            <a:r>
              <a:rPr lang="en-US" sz="24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null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is a member of every domain</a:t>
            </a:r>
            <a:endParaRPr sz="2400"/>
          </a:p>
          <a:p>
            <a:pPr marL="342900" marR="0" lvl="0" indent="-39243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null value causes complications in the definition of many operations</a:t>
            </a:r>
            <a:endParaRPr sz="2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 Schema and Instance</a:t>
            </a:r>
            <a:endParaRPr/>
          </a:p>
        </p:txBody>
      </p:sp>
      <p:sp>
        <p:nvSpPr>
          <p:cNvPr id="418" name="Google Shape;418;p60"/>
          <p:cNvSpPr txBox="1">
            <a:spLocks noGrp="1"/>
          </p:cNvSpPr>
          <p:nvPr>
            <p:ph type="body" idx="1"/>
          </p:nvPr>
        </p:nvSpPr>
        <p:spPr>
          <a:xfrm>
            <a:off x="798512" y="1077912"/>
            <a:ext cx="7848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…,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8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(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…,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8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) is a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 schema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Example: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instructor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(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ID,  name, dept_name, salary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Formally, given sets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….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-US" sz="18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</a:t>
            </a:r>
            <a:r>
              <a:rPr lang="en-US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</a:t>
            </a:r>
            <a:r>
              <a:rPr lang="en-US" sz="1800" b="0" i="1" u="none" strike="noStrike" cap="none">
                <a:solidFill>
                  <a:srgbClr val="008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 subset of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x 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x … x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-US" sz="18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b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Thus, a relation is a set of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-tuples (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…,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8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where each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-US" sz="18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∈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-US" sz="18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endParaRPr sz="1800" b="0" i="1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24003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60"/>
          <p:cNvSpPr txBox="1"/>
          <p:nvPr/>
        </p:nvSpPr>
        <p:spPr>
          <a:xfrm>
            <a:off x="820737" y="4400550"/>
            <a:ext cx="7404000" cy="19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current values (</a:t>
            </a:r>
            <a:r>
              <a:rPr lang="en-US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 instance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of a relation are specified by a table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element </a:t>
            </a:r>
            <a:r>
              <a:rPr lang="en-US" sz="1800" b="1" i="1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</a:t>
            </a:r>
            <a:r>
              <a:rPr lang="en-US" sz="1800" b="1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i="1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tuple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represented by a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a table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603250" y="12700"/>
            <a:ext cx="80772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 are Unordered</a:t>
            </a:r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798500" y="1077900"/>
            <a:ext cx="7973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Order of tuples is irrelevant (tuples may be stored in an arbitrary order)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Example: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relation with unordered tuples</a:t>
            </a:r>
            <a:endParaRPr/>
          </a:p>
        </p:txBody>
      </p:sp>
      <p:pic>
        <p:nvPicPr>
          <p:cNvPr id="427" name="Google Shape;427;p61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350" y="1994298"/>
            <a:ext cx="5601300" cy="42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</a:t>
            </a:r>
            <a:endParaRPr/>
          </a:p>
        </p:txBody>
      </p:sp>
      <p:sp>
        <p:nvSpPr>
          <p:cNvPr id="434" name="Google Shape;434;p62"/>
          <p:cNvSpPr txBox="1">
            <a:spLocks noGrp="1"/>
          </p:cNvSpPr>
          <p:nvPr>
            <p:ph type="body" idx="1"/>
          </p:nvPr>
        </p:nvSpPr>
        <p:spPr>
          <a:xfrm>
            <a:off x="798512" y="1077912"/>
            <a:ext cx="8077200" cy="51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database consists of multiple relations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about an enterprise is broken up into parts</a:t>
            </a:r>
            <a:endParaRPr/>
          </a:p>
          <a:p>
            <a:pPr marL="342900" marR="0" lvl="0" indent="-34290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       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advisor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1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 design: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 -ID, name, dept_name, salary, student_Id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..)</a:t>
            </a:r>
            <a:b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 in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repetition of information (e.g., two students have the same instructor)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need for null values  (e.g., represent an student with no advisor)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Normalization theory (Chapter 7) deals with how to design “good” relational schemas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Keys</a:t>
            </a:r>
            <a:endParaRPr/>
          </a:p>
        </p:txBody>
      </p:sp>
      <p:sp>
        <p:nvSpPr>
          <p:cNvPr id="441" name="Google Shape;441;p63"/>
          <p:cNvSpPr txBox="1">
            <a:spLocks noGrp="1"/>
          </p:cNvSpPr>
          <p:nvPr>
            <p:ph type="body" idx="1"/>
          </p:nvPr>
        </p:nvSpPr>
        <p:spPr>
          <a:xfrm>
            <a:off x="860425" y="1077912"/>
            <a:ext cx="7978800" cy="53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K ⊆ 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a </a:t>
            </a:r>
            <a:r>
              <a:rPr lang="en-US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superkey</a:t>
            </a:r>
            <a:r>
              <a:rPr lang="en-US" sz="1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if values for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sufficient to identify a unique tuple of each possible relation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r(R)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marL="742950" marR="0" lvl="1" indent="-285750" algn="l" rtl="0">
              <a:lnSpc>
                <a:spcPct val="13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 {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 and {ID,name} are both superkeys of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instructor.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Superkey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 </a:t>
            </a:r>
            <a:r>
              <a:rPr lang="en-US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candidate key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if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minimal</a:t>
            </a:r>
            <a:b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 {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 is a candidate key for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endParaRPr/>
          </a:p>
          <a:p>
            <a:pPr marL="342900" marR="0" lvl="0" indent="-34290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of the candidate keys is selected to be the </a:t>
            </a:r>
            <a:r>
              <a:rPr lang="en-US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primary key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/>
          </a:p>
          <a:p>
            <a:pPr marL="742950" marR="0" lvl="1" indent="-285750" algn="l" rtl="0">
              <a:lnSpc>
                <a:spcPct val="12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one?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Foreign key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constraint: Value in one relation must appear in another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relation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Arial"/>
              <a:buChar char="●"/>
            </a:pPr>
            <a:r>
              <a:rPr lang="en-US" sz="18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Referenced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relation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050" y="629763"/>
            <a:ext cx="7798950" cy="55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2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Schema Diagram for University Database</a:t>
            </a:r>
            <a:endParaRPr/>
          </a:p>
        </p:txBody>
      </p:sp>
      <p:pic>
        <p:nvPicPr>
          <p:cNvPr id="454" name="Google Shape;45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37" y="735012"/>
            <a:ext cx="8529600" cy="51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662663" y="862600"/>
            <a:ext cx="8077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Exercise 1.2 What are appropriate Primary Keys ?</a:t>
            </a:r>
            <a:endParaRPr sz="2400" b="1"/>
          </a:p>
        </p:txBody>
      </p:sp>
      <p:pic>
        <p:nvPicPr>
          <p:cNvPr id="461" name="Google Shape;461;p66"/>
          <p:cNvPicPr preferRelativeResize="0"/>
          <p:nvPr/>
        </p:nvPicPr>
        <p:blipFill rotWithShape="1">
          <a:blip r:embed="rId3">
            <a:alphaModFix/>
          </a:blip>
          <a:srcRect l="14630" t="33117" r="17448" b="20867"/>
          <a:stretch/>
        </p:blipFill>
        <p:spPr>
          <a:xfrm>
            <a:off x="1016187" y="1956250"/>
            <a:ext cx="7111625" cy="24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7"/>
          <p:cNvSpPr txBox="1"/>
          <p:nvPr/>
        </p:nvSpPr>
        <p:spPr>
          <a:xfrm>
            <a:off x="258250" y="5208475"/>
            <a:ext cx="65949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Exercise 1.3 Give an example insert that would violate the foreign key constraint ?</a:t>
            </a:r>
            <a:endParaRPr sz="1800" b="1"/>
          </a:p>
        </p:txBody>
      </p:sp>
      <p:sp>
        <p:nvSpPr>
          <p:cNvPr id="468" name="Google Shape;468;p67"/>
          <p:cNvSpPr txBox="1"/>
          <p:nvPr/>
        </p:nvSpPr>
        <p:spPr>
          <a:xfrm>
            <a:off x="258250" y="5938225"/>
            <a:ext cx="63831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Exercise 1.4 Give an example Delete that would violate the foreign key constraint ?</a:t>
            </a:r>
            <a:endParaRPr sz="1800" b="1"/>
          </a:p>
        </p:txBody>
      </p:sp>
      <p:pic>
        <p:nvPicPr>
          <p:cNvPr id="469" name="Google Shape;469;p67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3625" y="224595"/>
            <a:ext cx="3706200" cy="23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7" descr="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575" y="1408062"/>
            <a:ext cx="4953000" cy="37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7"/>
          <p:cNvPicPr preferRelativeResize="0"/>
          <p:nvPr/>
        </p:nvPicPr>
        <p:blipFill rotWithShape="1">
          <a:blip r:embed="rId5">
            <a:alphaModFix/>
          </a:blip>
          <a:srcRect l="63064" t="27443" r="15268" b="15240"/>
          <a:stretch/>
        </p:blipFill>
        <p:spPr>
          <a:xfrm>
            <a:off x="6853150" y="2868677"/>
            <a:ext cx="2116800" cy="3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title" idx="4294967295"/>
          </p:nvPr>
        </p:nvSpPr>
        <p:spPr>
          <a:xfrm>
            <a:off x="661950" y="2377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 Database Example</a:t>
            </a:r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4294967295"/>
          </p:nvPr>
        </p:nvSpPr>
        <p:spPr>
          <a:xfrm>
            <a:off x="286650" y="1345775"/>
            <a:ext cx="8570700" cy="49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924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 program examples</a:t>
            </a:r>
            <a:endParaRPr sz="2400"/>
          </a:p>
          <a:p>
            <a:pPr marL="742950" marR="0" lvl="1" indent="-346710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new students, instructors, and courses</a:t>
            </a:r>
            <a:endParaRPr sz="2400"/>
          </a:p>
          <a:p>
            <a:pPr marL="742950" marR="0" lvl="1" indent="-346710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Register students for courses, and generate class rosters</a:t>
            </a:r>
            <a:endParaRPr sz="2400"/>
          </a:p>
          <a:p>
            <a:pPr marL="742950" marR="0" lvl="1" indent="-346710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 grades to students, compute grade point averages (GPA) and generate transcripts</a:t>
            </a:r>
            <a:endParaRPr sz="2400"/>
          </a:p>
          <a:p>
            <a:pPr marL="342900" marR="0" lvl="0" indent="-392430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early days, database applications were built directly on top of file systems</a:t>
            </a:r>
            <a:endParaRPr sz="2400"/>
          </a:p>
          <a:p>
            <a:pPr marL="342900" marR="0" lvl="0" indent="-240030" algn="l" rtl="0"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>
            <a:spLocks noGrp="1"/>
          </p:cNvSpPr>
          <p:nvPr>
            <p:ph type="title"/>
          </p:nvPr>
        </p:nvSpPr>
        <p:spPr>
          <a:xfrm>
            <a:off x="648725" y="1273775"/>
            <a:ext cx="8077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Exercise 1.5</a:t>
            </a:r>
            <a:r>
              <a:rPr lang="en-US" sz="2400"/>
              <a:t> From the Database Instance of Instructor shown no two instructors have the same name. From this observation can we conclude that name can be used as a superkey (primary key) of instructor ?</a:t>
            </a:r>
            <a:endParaRPr sz="2400"/>
          </a:p>
        </p:txBody>
      </p:sp>
      <p:pic>
        <p:nvPicPr>
          <p:cNvPr id="478" name="Google Shape;478;p68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1725" y="2066648"/>
            <a:ext cx="5917500" cy="44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Query Languages</a:t>
            </a:r>
            <a:endParaRPr/>
          </a:p>
        </p:txBody>
      </p:sp>
      <p:sp>
        <p:nvSpPr>
          <p:cNvPr id="485" name="Google Shape;485;p69"/>
          <p:cNvSpPr txBox="1">
            <a:spLocks noGrp="1"/>
          </p:cNvSpPr>
          <p:nvPr>
            <p:ph type="body" idx="1"/>
          </p:nvPr>
        </p:nvSpPr>
        <p:spPr>
          <a:xfrm>
            <a:off x="685800" y="773112"/>
            <a:ext cx="7848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543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Procedural vs.non-procedural, or declarative</a:t>
            </a:r>
            <a:endParaRPr sz="1800"/>
          </a:p>
          <a:p>
            <a:pPr marL="342900" marR="0" lvl="0" indent="-3543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“Pure” languages:</a:t>
            </a:r>
            <a:endParaRPr sz="1800"/>
          </a:p>
          <a:p>
            <a:pPr marL="742950" marR="0" lvl="1" indent="-3086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algebra</a:t>
            </a:r>
            <a:endParaRPr sz="1800"/>
          </a:p>
          <a:p>
            <a:pPr marL="742950" marR="0" lvl="1" indent="-3086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Tuple relational calculus</a:t>
            </a:r>
            <a:endParaRPr sz="1800"/>
          </a:p>
          <a:p>
            <a:pPr marL="742950" marR="0" lvl="1" indent="-30861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Domain relational calculus</a:t>
            </a:r>
            <a:endParaRPr sz="1800"/>
          </a:p>
          <a:p>
            <a:pPr marL="342900" marR="0" lvl="0" indent="-3543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operators</a:t>
            </a: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543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Relational Algebra operators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Six basic operators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Select: σ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Project: Π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Union: ∪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difference: –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Cartesian product: x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Rename: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operators take one or two relations as inputs and produce a new relation as a result.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Selection of tuples</a:t>
            </a:r>
            <a:endParaRPr/>
          </a:p>
        </p:txBody>
      </p:sp>
      <p:sp>
        <p:nvSpPr>
          <p:cNvPr id="492" name="Google Shape;492;p70"/>
          <p:cNvSpPr txBox="1"/>
          <p:nvPr/>
        </p:nvSpPr>
        <p:spPr>
          <a:xfrm>
            <a:off x="798512" y="1077912"/>
            <a:ext cx="16398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 r</a:t>
            </a:r>
            <a:endParaRPr/>
          </a:p>
        </p:txBody>
      </p:sp>
      <p:sp>
        <p:nvSpPr>
          <p:cNvPr id="493" name="Google Shape;493;p70"/>
          <p:cNvSpPr txBox="1"/>
          <p:nvPr/>
        </p:nvSpPr>
        <p:spPr>
          <a:xfrm>
            <a:off x="611375" y="3871950"/>
            <a:ext cx="3907500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elect tuples with A=B and D &gt; 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σ </a:t>
            </a:r>
            <a:r>
              <a:rPr lang="en-US" sz="30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A=B and D &gt; 5</a:t>
            </a:r>
            <a:r>
              <a:rPr lang="en-US" sz="3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(r)</a:t>
            </a:r>
            <a:endParaRPr sz="3000"/>
          </a:p>
        </p:txBody>
      </p:sp>
      <p:pic>
        <p:nvPicPr>
          <p:cNvPr id="494" name="Google Shape;49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6662" y="1176337"/>
            <a:ext cx="2092200" cy="42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Selection of Columns (Attributes)</a:t>
            </a:r>
            <a:endParaRPr/>
          </a:p>
        </p:txBody>
      </p:sp>
      <p:sp>
        <p:nvSpPr>
          <p:cNvPr id="501" name="Google Shape;501;p71"/>
          <p:cNvSpPr txBox="1">
            <a:spLocks noGrp="1"/>
          </p:cNvSpPr>
          <p:nvPr>
            <p:ph type="body" idx="1"/>
          </p:nvPr>
        </p:nvSpPr>
        <p:spPr>
          <a:xfrm>
            <a:off x="906462" y="1335087"/>
            <a:ext cx="24417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</p:txBody>
      </p:sp>
      <p:sp>
        <p:nvSpPr>
          <p:cNvPr id="502" name="Google Shape;502;p71"/>
          <p:cNvSpPr txBox="1"/>
          <p:nvPr/>
        </p:nvSpPr>
        <p:spPr>
          <a:xfrm>
            <a:off x="990600" y="4114800"/>
            <a:ext cx="702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71"/>
          <p:cNvSpPr txBox="1"/>
          <p:nvPr/>
        </p:nvSpPr>
        <p:spPr>
          <a:xfrm>
            <a:off x="914400" y="3962400"/>
            <a:ext cx="702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4" name="Google Shape;504;p71"/>
          <p:cNvSpPr txBox="1"/>
          <p:nvPr/>
        </p:nvSpPr>
        <p:spPr>
          <a:xfrm>
            <a:off x="533400" y="4114800"/>
            <a:ext cx="702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71"/>
          <p:cNvSpPr txBox="1"/>
          <p:nvPr/>
        </p:nvSpPr>
        <p:spPr>
          <a:xfrm>
            <a:off x="407987" y="4140200"/>
            <a:ext cx="7029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782637" y="3811587"/>
            <a:ext cx="30099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A and C</a:t>
            </a:r>
            <a:r>
              <a:rPr lang="en-US"/>
              <a:t>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Projection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Π </a:t>
            </a:r>
            <a:r>
              <a:rPr lang="en-US" sz="3000" b="0" i="0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A, C</a:t>
            </a:r>
            <a:r>
              <a:rPr lang="en-US" sz="3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(r) </a:t>
            </a:r>
            <a:endParaRPr sz="3000"/>
          </a:p>
        </p:txBody>
      </p:sp>
      <p:pic>
        <p:nvPicPr>
          <p:cNvPr id="507" name="Google Shape;50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1662" y="1192212"/>
            <a:ext cx="2792400" cy="45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2"/>
          <p:cNvSpPr txBox="1">
            <a:spLocks noGrp="1"/>
          </p:cNvSpPr>
          <p:nvPr>
            <p:ph type="title"/>
          </p:nvPr>
        </p:nvSpPr>
        <p:spPr>
          <a:xfrm>
            <a:off x="787400" y="193675"/>
            <a:ext cx="82296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Joining two relations – Cartesian Product</a:t>
            </a:r>
            <a:endParaRPr/>
          </a:p>
        </p:txBody>
      </p:sp>
      <p:sp>
        <p:nvSpPr>
          <p:cNvPr id="514" name="Google Shape;514;p72"/>
          <p:cNvSpPr txBox="1"/>
          <p:nvPr/>
        </p:nvSpPr>
        <p:spPr>
          <a:xfrm>
            <a:off x="798512" y="1077912"/>
            <a:ext cx="70293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r, 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</p:txBody>
      </p:sp>
      <p:sp>
        <p:nvSpPr>
          <p:cNvPr id="515" name="Google Shape;515;p72"/>
          <p:cNvSpPr txBox="1"/>
          <p:nvPr/>
        </p:nvSpPr>
        <p:spPr>
          <a:xfrm>
            <a:off x="798512" y="3135312"/>
            <a:ext cx="70293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3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x </a:t>
            </a:r>
            <a:r>
              <a:rPr lang="en-US" sz="3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3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3000"/>
          </a:p>
        </p:txBody>
      </p:sp>
      <p:pic>
        <p:nvPicPr>
          <p:cNvPr id="516" name="Google Shape;51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3048" y="1076325"/>
            <a:ext cx="2921700" cy="56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Union of two relations</a:t>
            </a:r>
            <a:endParaRPr/>
          </a:p>
        </p:txBody>
      </p:sp>
      <p:sp>
        <p:nvSpPr>
          <p:cNvPr id="523" name="Google Shape;523;p73"/>
          <p:cNvSpPr txBox="1">
            <a:spLocks noGrp="1"/>
          </p:cNvSpPr>
          <p:nvPr>
            <p:ph type="body" idx="1"/>
          </p:nvPr>
        </p:nvSpPr>
        <p:spPr>
          <a:xfrm>
            <a:off x="798512" y="1077912"/>
            <a:ext cx="6861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r, s:</a:t>
            </a:r>
            <a:endParaRPr/>
          </a:p>
        </p:txBody>
      </p:sp>
      <p:sp>
        <p:nvSpPr>
          <p:cNvPr id="524" name="Google Shape;524;p73"/>
          <p:cNvSpPr txBox="1"/>
          <p:nvPr/>
        </p:nvSpPr>
        <p:spPr>
          <a:xfrm>
            <a:off x="798512" y="3238500"/>
            <a:ext cx="70293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∪ s:</a:t>
            </a:r>
            <a:endParaRPr sz="2400"/>
          </a:p>
        </p:txBody>
      </p:sp>
      <p:pic>
        <p:nvPicPr>
          <p:cNvPr id="525" name="Google Shape;525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6087" y="1138237"/>
            <a:ext cx="2357400" cy="42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4"/>
          <p:cNvSpPr txBox="1">
            <a:spLocks noGrp="1"/>
          </p:cNvSpPr>
          <p:nvPr>
            <p:ph type="title"/>
          </p:nvPr>
        </p:nvSpPr>
        <p:spPr>
          <a:xfrm>
            <a:off x="823912" y="666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difference of two relations</a:t>
            </a:r>
            <a:endParaRPr/>
          </a:p>
        </p:txBody>
      </p:sp>
      <p:sp>
        <p:nvSpPr>
          <p:cNvPr id="532" name="Google Shape;532;p74"/>
          <p:cNvSpPr txBox="1">
            <a:spLocks noGrp="1"/>
          </p:cNvSpPr>
          <p:nvPr>
            <p:ph type="body" idx="1"/>
          </p:nvPr>
        </p:nvSpPr>
        <p:spPr>
          <a:xfrm>
            <a:off x="798512" y="1077912"/>
            <a:ext cx="68613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</p:txBody>
      </p:sp>
      <p:sp>
        <p:nvSpPr>
          <p:cNvPr id="533" name="Google Shape;533;p74"/>
          <p:cNvSpPr txBox="1"/>
          <p:nvPr/>
        </p:nvSpPr>
        <p:spPr>
          <a:xfrm>
            <a:off x="798512" y="3221037"/>
            <a:ext cx="70293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620"/>
              <a:buFont typeface="Arial"/>
              <a:buChar char="●"/>
            </a:pP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 – s:</a:t>
            </a:r>
            <a:endParaRPr/>
          </a:p>
        </p:txBody>
      </p:sp>
      <p:pic>
        <p:nvPicPr>
          <p:cNvPr id="534" name="Google Shape;53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1000" y="1211262"/>
            <a:ext cx="2554200" cy="32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5"/>
          <p:cNvSpPr txBox="1">
            <a:spLocks noGrp="1"/>
          </p:cNvSpPr>
          <p:nvPr>
            <p:ph type="title"/>
          </p:nvPr>
        </p:nvSpPr>
        <p:spPr>
          <a:xfrm>
            <a:off x="823912" y="23812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Intersection of two relations</a:t>
            </a:r>
            <a:endParaRPr/>
          </a:p>
        </p:txBody>
      </p:sp>
      <p:sp>
        <p:nvSpPr>
          <p:cNvPr id="541" name="Google Shape;541;p75"/>
          <p:cNvSpPr txBox="1">
            <a:spLocks noGrp="1"/>
          </p:cNvSpPr>
          <p:nvPr>
            <p:ph type="body" idx="1"/>
          </p:nvPr>
        </p:nvSpPr>
        <p:spPr>
          <a:xfrm>
            <a:off x="798512" y="1077912"/>
            <a:ext cx="7848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r, 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/>
          </a:p>
          <a:p>
            <a:pPr marL="342900" marR="0" lvl="0" indent="-2400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2400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2400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24003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∩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/>
          </a:p>
        </p:txBody>
      </p:sp>
      <p:pic>
        <p:nvPicPr>
          <p:cNvPr id="542" name="Google Shape;54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4962" y="1106487"/>
            <a:ext cx="2657400" cy="34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6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Joining two relations – Natural Join</a:t>
            </a:r>
            <a:endParaRPr/>
          </a:p>
        </p:txBody>
      </p:sp>
      <p:sp>
        <p:nvSpPr>
          <p:cNvPr id="549" name="Google Shape;549;p76"/>
          <p:cNvSpPr txBox="1">
            <a:spLocks noGrp="1"/>
          </p:cNvSpPr>
          <p:nvPr>
            <p:ph type="body" idx="1"/>
          </p:nvPr>
        </p:nvSpPr>
        <p:spPr>
          <a:xfrm>
            <a:off x="798500" y="1304925"/>
            <a:ext cx="7800600" cy="5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 relations on schemas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respectively.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Then,  the “natural join”  of relations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 relation on schema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 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∪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obtained as follows: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>
                <a:schemeClr val="folHlink"/>
              </a:buClr>
              <a:buSzPts val="224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 each pair of tuples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28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28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24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24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have the same value on each of the attributes in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∩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add a tuple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to the result, where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Helvetica Neue"/>
              <a:buChar char="●"/>
            </a:pP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has the same value as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32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Helvetica Neue"/>
              <a:buChar char="●"/>
            </a:pP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has the same value as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-US" sz="3200" b="0" i="1" u="none" strike="noStrike" cap="none" baseline="-2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</a:t>
            </a:r>
            <a:r>
              <a:rPr lang="en-US" sz="18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Join Example</a:t>
            </a:r>
            <a:endParaRPr/>
          </a:p>
        </p:txBody>
      </p:sp>
      <p:sp>
        <p:nvSpPr>
          <p:cNvPr id="556" name="Google Shape;556;p77"/>
          <p:cNvSpPr txBox="1">
            <a:spLocks noGrp="1"/>
          </p:cNvSpPr>
          <p:nvPr>
            <p:ph type="body" idx="1"/>
          </p:nvPr>
        </p:nvSpPr>
        <p:spPr>
          <a:xfrm>
            <a:off x="798512" y="1077912"/>
            <a:ext cx="68436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Relations r, s:</a:t>
            </a:r>
            <a:endParaRPr/>
          </a:p>
        </p:txBody>
      </p:sp>
      <p:grpSp>
        <p:nvGrpSpPr>
          <p:cNvPr id="557" name="Google Shape;557;p77"/>
          <p:cNvGrpSpPr/>
          <p:nvPr/>
        </p:nvGrpSpPr>
        <p:grpSpPr>
          <a:xfrm>
            <a:off x="819150" y="3654388"/>
            <a:ext cx="7029300" cy="996764"/>
            <a:chOff x="457200" y="4267200"/>
            <a:chExt cx="7029300" cy="409500"/>
          </a:xfrm>
        </p:grpSpPr>
        <p:sp>
          <p:nvSpPr>
            <p:cNvPr id="558" name="Google Shape;558;p77"/>
            <p:cNvSpPr txBox="1"/>
            <p:nvPr/>
          </p:nvSpPr>
          <p:spPr>
            <a:xfrm>
              <a:off x="457200" y="4267200"/>
              <a:ext cx="7029300" cy="40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1620"/>
                <a:buFont typeface="Arial"/>
                <a:buChar char="●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Natural Join</a:t>
              </a:r>
              <a:endParaRPr/>
            </a:p>
            <a:p>
              <a:pPr marL="742950" marR="0" lvl="1" indent="-285750" algn="l" rtl="0">
                <a:lnSpc>
                  <a:spcPct val="100000"/>
                </a:lnSpc>
                <a:spcBef>
                  <a:spcPts val="630"/>
                </a:spcBef>
                <a:spcAft>
                  <a:spcPts val="0"/>
                </a:spcAft>
                <a:buClr>
                  <a:srgbClr val="000099"/>
                </a:buClr>
                <a:buSzPts val="1620"/>
                <a:buFont typeface="Arial"/>
                <a:buChar char="●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     s</a:t>
              </a:r>
              <a:endParaRPr/>
            </a:p>
          </p:txBody>
        </p:sp>
        <p:sp>
          <p:nvSpPr>
            <p:cNvPr id="559" name="Google Shape;559;p77"/>
            <p:cNvSpPr/>
            <p:nvPr/>
          </p:nvSpPr>
          <p:spPr>
            <a:xfrm rot="5400000" flipH="1">
              <a:off x="746125" y="4419600"/>
              <a:ext cx="152400" cy="152400"/>
            </a:xfrm>
            <a:prstGeom prst="flowChartCollate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560" name="Google Shape;560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3062" y="1169987"/>
            <a:ext cx="4276800" cy="46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7"/>
          <p:cNvSpPr/>
          <p:nvPr/>
        </p:nvSpPr>
        <p:spPr>
          <a:xfrm rot="5400000">
            <a:off x="1790700" y="4146550"/>
            <a:ext cx="188912" cy="173037"/>
          </a:xfrm>
          <a:prstGeom prst="flowChartCollate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77"/>
          <p:cNvSpPr txBox="1"/>
          <p:nvPr/>
        </p:nvSpPr>
        <p:spPr>
          <a:xfrm rot="10800000">
            <a:off x="1841897" y="4185840"/>
            <a:ext cx="86519" cy="9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28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 of using file systems to store data</a:t>
            </a:r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body" idx="4294967295"/>
          </p:nvPr>
        </p:nvSpPr>
        <p:spPr>
          <a:xfrm>
            <a:off x="173800" y="727075"/>
            <a:ext cx="8823300" cy="5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346710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➢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redundancy and inconsistency</a:t>
            </a:r>
            <a:endParaRPr sz="2400"/>
          </a:p>
          <a:p>
            <a:pPr marL="1085850" marR="0" lvl="2" indent="-301625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2400"/>
              <a:buFont typeface="Arial"/>
              <a:buChar char="■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file formats, duplication of information in different files</a:t>
            </a:r>
            <a:endParaRPr sz="2400"/>
          </a:p>
          <a:p>
            <a:pPr marL="742950" marR="0" lvl="1" indent="-346710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➢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 in accessing data </a:t>
            </a:r>
            <a:endParaRPr sz="2400"/>
          </a:p>
          <a:p>
            <a:pPr marL="1085850" marR="0" lvl="2" indent="-301625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2400"/>
              <a:buFont typeface="Arial"/>
              <a:buChar char="■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</a:t>
            </a: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to write a new program to carry out each new task</a:t>
            </a:r>
            <a:endParaRPr sz="2400"/>
          </a:p>
          <a:p>
            <a:pPr marL="742950" marR="0" lvl="1" indent="-346710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➢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isolation — multiple files and formats</a:t>
            </a:r>
            <a:endParaRPr sz="2400"/>
          </a:p>
          <a:p>
            <a:pPr marL="742950" marR="0" lvl="1" indent="-346710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Char char="➢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Integrity problems</a:t>
            </a:r>
            <a:endParaRPr sz="2400"/>
          </a:p>
          <a:p>
            <a:pPr marL="1085850" marR="0" lvl="2" indent="-301625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2400"/>
              <a:buFont typeface="Arial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Integrity constraints  (e.g., account balance &gt; 0) become “buried” in program code rather than being stated explicitly</a:t>
            </a:r>
            <a:endParaRPr sz="2400"/>
          </a:p>
          <a:p>
            <a:pPr marL="1085850" marR="0" lvl="2" indent="-301625" algn="l" rtl="0">
              <a:lnSpc>
                <a:spcPct val="115000"/>
              </a:lnSpc>
              <a:spcBef>
                <a:spcPts val="630"/>
              </a:spcBef>
              <a:spcAft>
                <a:spcPts val="0"/>
              </a:spcAft>
              <a:buClr>
                <a:srgbClr val="33CC33"/>
              </a:buClr>
              <a:buSzPts val="2400"/>
              <a:buFont typeface="Arial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Hard to add new constraints or change existing ones</a:t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in-2.1</a:t>
            </a:r>
            <a:endParaRPr/>
          </a:p>
        </p:txBody>
      </p:sp>
      <p:pic>
        <p:nvPicPr>
          <p:cNvPr id="569" name="Google Shape;56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0012" y="795337"/>
            <a:ext cx="6686400" cy="57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9"/>
          <p:cNvSpPr txBox="1">
            <a:spLocks noGrp="1"/>
          </p:cNvSpPr>
          <p:nvPr>
            <p:ph type="title"/>
          </p:nvPr>
        </p:nvSpPr>
        <p:spPr>
          <a:xfrm>
            <a:off x="744275" y="515250"/>
            <a:ext cx="8077200" cy="42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Exercise 1.6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9"/>
          <p:cNvSpPr txBox="1">
            <a:spLocks noGrp="1"/>
          </p:cNvSpPr>
          <p:nvPr>
            <p:ph type="body" idx="1"/>
          </p:nvPr>
        </p:nvSpPr>
        <p:spPr>
          <a:xfrm>
            <a:off x="814387" y="1093787"/>
            <a:ext cx="7661400" cy="49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40030" algn="l" rtl="0">
              <a:spcBef>
                <a:spcPts val="63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7" name="Google Shape;57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38730"/>
            <a:ext cx="8936250" cy="517802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9"/>
          <p:cNvSpPr/>
          <p:nvPr/>
        </p:nvSpPr>
        <p:spPr>
          <a:xfrm>
            <a:off x="363275" y="2844200"/>
            <a:ext cx="10632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Exercise 1.7</a:t>
            </a:r>
            <a:endParaRPr b="1"/>
          </a:p>
        </p:txBody>
      </p:sp>
      <p:sp>
        <p:nvSpPr>
          <p:cNvPr id="585" name="Google Shape;585;p80"/>
          <p:cNvSpPr txBox="1">
            <a:spLocks noGrp="1"/>
          </p:cNvSpPr>
          <p:nvPr>
            <p:ph type="body" idx="1"/>
          </p:nvPr>
        </p:nvSpPr>
        <p:spPr>
          <a:xfrm>
            <a:off x="590625" y="1239200"/>
            <a:ext cx="8077200" cy="36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40030" algn="l" rtl="0">
              <a:spcBef>
                <a:spcPts val="630"/>
              </a:spcBef>
              <a:spcAft>
                <a:spcPts val="0"/>
              </a:spcAft>
              <a:buNone/>
            </a:pPr>
            <a:r>
              <a:rPr lang="en-US"/>
              <a:t>Employee(emp_no, emp_name, emp_city, …….)</a:t>
            </a:r>
            <a:endParaRPr/>
          </a:p>
          <a:p>
            <a:pPr marL="342900" lvl="0" indent="-240030" algn="l" rtl="0">
              <a:spcBef>
                <a:spcPts val="630"/>
              </a:spcBef>
              <a:spcAft>
                <a:spcPts val="0"/>
              </a:spcAft>
              <a:buNone/>
            </a:pPr>
            <a:r>
              <a:rPr lang="en-US"/>
              <a:t>Assignment(proj_no, emp_no, hours,……….)</a:t>
            </a:r>
            <a:endParaRPr/>
          </a:p>
          <a:p>
            <a:pPr marL="342900" lvl="0" indent="-240030" algn="l" rtl="0">
              <a:spcBef>
                <a:spcPts val="630"/>
              </a:spcBef>
              <a:spcAft>
                <a:spcPts val="0"/>
              </a:spcAft>
              <a:buNone/>
            </a:pPr>
            <a:r>
              <a:rPr lang="en-US"/>
              <a:t>Project(proj_name, budget, proj_no, proj_start_date, proj_end_date, proj_location,……..)</a:t>
            </a:r>
            <a:endParaRPr/>
          </a:p>
          <a:p>
            <a:pPr marL="342900" lvl="0" indent="-240030" algn="l" rtl="0">
              <a:spcBef>
                <a:spcPts val="630"/>
              </a:spcBef>
              <a:spcAft>
                <a:spcPts val="0"/>
              </a:spcAft>
              <a:buNone/>
            </a:pPr>
            <a:endParaRPr/>
          </a:p>
          <a:p>
            <a:pPr marL="342900" lvl="0" indent="-240030" algn="l" rtl="0">
              <a:spcBef>
                <a:spcPts val="630"/>
              </a:spcBef>
              <a:spcAft>
                <a:spcPts val="0"/>
              </a:spcAft>
              <a:buNone/>
            </a:pPr>
            <a:r>
              <a:rPr lang="en-US"/>
              <a:t>Express each of the following queries in Relational Algebra: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63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List the name(s) and budget(s) of projects started before 1st May 2008.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List the name(s) of projects with a budget value above Rs. 1,000,000.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Find the name(s) of employees who are from city “Moratuwa”.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Find the name(s) of employees who are from city “Moratuwa” and work on projects located in “Moratuwa”.</a:t>
            </a: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Find the name(s) of employees who work on projects valued above Rs. 1,000,000.</a:t>
            </a:r>
            <a:endParaRPr/>
          </a:p>
          <a:p>
            <a:pPr marL="342900" lvl="0" indent="-240030" algn="l" rtl="0">
              <a:spcBef>
                <a:spcPts val="63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1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rgbClr val="CC33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 of Chapter 2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2.01</a:t>
            </a:r>
            <a:endParaRPr/>
          </a:p>
        </p:txBody>
      </p:sp>
      <p:pic>
        <p:nvPicPr>
          <p:cNvPr id="598" name="Google Shape;598;p82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662" y="1971675"/>
            <a:ext cx="3876600" cy="29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3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2.02</a:t>
            </a:r>
            <a:endParaRPr/>
          </a:p>
        </p:txBody>
      </p:sp>
      <p:pic>
        <p:nvPicPr>
          <p:cNvPr id="605" name="Google Shape;605;p83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1350" y="1854200"/>
            <a:ext cx="5321400" cy="31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4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2.03</a:t>
            </a:r>
            <a:endParaRPr/>
          </a:p>
        </p:txBody>
      </p:sp>
      <p:pic>
        <p:nvPicPr>
          <p:cNvPr id="612" name="Google Shape;612;p84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7912" y="2500312"/>
            <a:ext cx="1906500" cy="18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5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2.04</a:t>
            </a:r>
            <a:endParaRPr/>
          </a:p>
        </p:txBody>
      </p:sp>
      <p:pic>
        <p:nvPicPr>
          <p:cNvPr id="619" name="Google Shape;619;p85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7912" y="2056175"/>
            <a:ext cx="3864000" cy="2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5" descr="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9325" y="2056187"/>
            <a:ext cx="2862300" cy="18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6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2.05</a:t>
            </a:r>
            <a:endParaRPr/>
          </a:p>
        </p:txBody>
      </p:sp>
      <p:pic>
        <p:nvPicPr>
          <p:cNvPr id="627" name="Google Shape;627;p86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0075" y="2506662"/>
            <a:ext cx="2862300" cy="18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7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2.06</a:t>
            </a:r>
            <a:endParaRPr/>
          </a:p>
        </p:txBody>
      </p:sp>
      <p:pic>
        <p:nvPicPr>
          <p:cNvPr id="634" name="Google Shape;634;p87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2725" y="1674812"/>
            <a:ext cx="6177000" cy="35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 idx="4294967295"/>
          </p:nvPr>
        </p:nvSpPr>
        <p:spPr>
          <a:xfrm>
            <a:off x="827087" y="76200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Drawbacks of using file systems to store data (Cont.)</a:t>
            </a: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4294967295"/>
          </p:nvPr>
        </p:nvSpPr>
        <p:spPr>
          <a:xfrm>
            <a:off x="218150" y="798450"/>
            <a:ext cx="8768100" cy="55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lvl="1" indent="-2984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80"/>
              <a:buFont typeface="Arial"/>
              <a:buChar char="◆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Atomicity of updates</a:t>
            </a:r>
            <a:endParaRPr sz="1600"/>
          </a:p>
          <a:p>
            <a:pPr marL="1085850" marR="0" lvl="2" indent="-2476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CC33"/>
              </a:buClr>
              <a:buSzPts val="14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Failures may leave database in an inconsistent state with partial updates carried out</a:t>
            </a:r>
            <a:endParaRPr sz="1600"/>
          </a:p>
          <a:p>
            <a:pPr marL="1085850" marR="0" lvl="2" indent="-2476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CC33"/>
              </a:buClr>
              <a:buSzPts val="14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Transfer of funds from one account to another should either complete or not happen at all</a:t>
            </a:r>
            <a:endParaRPr sz="1600"/>
          </a:p>
          <a:p>
            <a:pPr marL="742950" marR="0" lvl="1" indent="-2984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80"/>
              <a:buFont typeface="Arial"/>
              <a:buChar char="◆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Concurrent access by multiple users</a:t>
            </a:r>
            <a:endParaRPr sz="1600"/>
          </a:p>
          <a:p>
            <a:pPr marL="1085850" marR="0" lvl="2" indent="-2476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CC33"/>
              </a:buClr>
              <a:buSzPts val="14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Concurrent access needed for performance</a:t>
            </a:r>
            <a:endParaRPr sz="1600"/>
          </a:p>
          <a:p>
            <a:pPr marL="1085850" marR="0" lvl="2" indent="-2476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CC33"/>
              </a:buClr>
              <a:buSzPts val="14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Uncontrolled concurrent accesses can lead to inconsistencies</a:t>
            </a:r>
            <a:endParaRPr sz="1600"/>
          </a:p>
          <a:p>
            <a:pPr marL="1428750" marR="0" lvl="3" indent="-2476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Times New Roman"/>
              <a:buChar char="○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Two people reading a balance (say 100) and updating it by withdrawing money (say 50 each) at the same time</a:t>
            </a:r>
            <a:endParaRPr sz="1600"/>
          </a:p>
          <a:p>
            <a:pPr marL="742950" marR="0" lvl="1" indent="-2984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80"/>
              <a:buFont typeface="Arial"/>
              <a:buChar char="◆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problems</a:t>
            </a:r>
            <a:endParaRPr sz="1600"/>
          </a:p>
          <a:p>
            <a:pPr marL="1085850" marR="0" lvl="2" indent="-2476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CC33"/>
              </a:buClr>
              <a:buSzPts val="1400"/>
              <a:buFont typeface="Arial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Hard to provide user access to some, but not all, data</a:t>
            </a:r>
            <a:endParaRPr sz="1600"/>
          </a:p>
          <a:p>
            <a:pPr marL="1085850" marR="0" lvl="2" indent="-234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3CC33"/>
              </a:buClr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systems offer solutions to all the above problems</a:t>
            </a:r>
            <a:endParaRPr sz="1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8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2.07</a:t>
            </a:r>
            <a:endParaRPr/>
          </a:p>
        </p:txBody>
      </p:sp>
      <p:pic>
        <p:nvPicPr>
          <p:cNvPr id="641" name="Google Shape;641;p88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5725" y="1628775"/>
            <a:ext cx="3891000" cy="35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9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2.10</a:t>
            </a:r>
            <a:endParaRPr/>
          </a:p>
        </p:txBody>
      </p:sp>
      <p:pic>
        <p:nvPicPr>
          <p:cNvPr id="648" name="Google Shape;648;p89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662" y="2817812"/>
            <a:ext cx="3876600" cy="12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0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2.11</a:t>
            </a:r>
            <a:endParaRPr/>
          </a:p>
        </p:txBody>
      </p:sp>
      <p:pic>
        <p:nvPicPr>
          <p:cNvPr id="655" name="Google Shape;655;p90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3812" y="1985962"/>
            <a:ext cx="1476300" cy="28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1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2.12</a:t>
            </a:r>
            <a:endParaRPr/>
          </a:p>
        </p:txBody>
      </p:sp>
      <p:pic>
        <p:nvPicPr>
          <p:cNvPr id="662" name="Google Shape;662;p91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7712" y="1954212"/>
            <a:ext cx="5106900" cy="29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2"/>
          <p:cNvSpPr txBox="1">
            <a:spLocks noGrp="1"/>
          </p:cNvSpPr>
          <p:nvPr>
            <p:ph type="title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2.13</a:t>
            </a:r>
            <a:endParaRPr/>
          </a:p>
        </p:txBody>
      </p:sp>
      <p:pic>
        <p:nvPicPr>
          <p:cNvPr id="669" name="Google Shape;669;p92" descr="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6512" y="2828925"/>
            <a:ext cx="1449300" cy="11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93" descr="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5300" y="1155700"/>
            <a:ext cx="3241675" cy="479266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93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1.02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94" descr="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9112" y="1939925"/>
            <a:ext cx="5564187" cy="2976562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94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1.04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5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1.06</a:t>
            </a:r>
            <a:endParaRPr/>
          </a:p>
        </p:txBody>
      </p:sp>
      <p:pic>
        <p:nvPicPr>
          <p:cNvPr id="690" name="Google Shape;690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1275" y="1193800"/>
            <a:ext cx="7224712" cy="453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Levels of Abstraction</a:t>
            </a: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4294967295"/>
          </p:nvPr>
        </p:nvSpPr>
        <p:spPr>
          <a:xfrm>
            <a:off x="827087" y="1077912"/>
            <a:ext cx="7848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Physical level: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describes how a record (e.g., customer) is stored.</a:t>
            </a:r>
            <a:endParaRPr sz="1600"/>
          </a:p>
          <a:p>
            <a:pPr marL="342900" marR="0" lvl="0" indent="-3556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Logical level: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describes data stored in database, and the relationships among the data.</a:t>
            </a:r>
            <a:endParaRPr sz="1600"/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type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</a:t>
            </a: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record</a:t>
            </a:r>
            <a:endParaRPr sz="20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string; </a:t>
            </a:r>
            <a:b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string;</a:t>
            </a:r>
            <a:b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dept_name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string;</a:t>
            </a:r>
            <a:b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-US" sz="2000" b="0" i="1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salary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: integer;</a:t>
            </a:r>
            <a:endParaRPr sz="1600"/>
          </a:p>
          <a:p>
            <a:pPr marL="1771650" marR="0" lvl="4" indent="-23495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sz="1600"/>
          </a:p>
          <a:p>
            <a:pPr marL="342900" marR="0" lvl="0" indent="-355600" algn="l" rtl="0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2"/>
              </a:buClr>
              <a:buSzPts val="1820"/>
              <a:buFont typeface="Arial"/>
              <a:buChar char="●"/>
            </a:pPr>
            <a:r>
              <a:rPr lang="en-US" sz="2000" b="1" i="0" u="none" strike="noStrike" cap="non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 level:</a:t>
            </a: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application programs hide details of data types.  Views can also hide information (such as an employee’s salary) for security purposes. 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 idx="4294967295"/>
          </p:nvPr>
        </p:nvSpPr>
        <p:spPr>
          <a:xfrm>
            <a:off x="768350" y="117475"/>
            <a:ext cx="8077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Helvetica Neue"/>
              <a:buNone/>
            </a:pPr>
            <a:r>
              <a:rPr lang="en-US" sz="3200" b="1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 of Data</a:t>
            </a:r>
            <a:endParaRPr/>
          </a:p>
        </p:txBody>
      </p:sp>
      <p:sp>
        <p:nvSpPr>
          <p:cNvPr id="140" name="Google Shape;140;p27"/>
          <p:cNvSpPr txBox="1"/>
          <p:nvPr/>
        </p:nvSpPr>
        <p:spPr>
          <a:xfrm>
            <a:off x="777875" y="1176337"/>
            <a:ext cx="45243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architecture for a database system 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987" y="1795462"/>
            <a:ext cx="7402512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3126</Words>
  <Application>Microsoft Office PowerPoint</Application>
  <PresentationFormat>On-screen Show (4:3)</PresentationFormat>
  <Paragraphs>481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Helvetica Neue</vt:lpstr>
      <vt:lpstr>Comic Sans MS</vt:lpstr>
      <vt:lpstr>Times New Roman</vt:lpstr>
      <vt:lpstr>Libre Baskerville</vt:lpstr>
      <vt:lpstr>3_db-5-grey</vt:lpstr>
      <vt:lpstr>2_db-5-grey</vt:lpstr>
      <vt:lpstr>4_db-5-grey</vt:lpstr>
      <vt:lpstr>8_db-5-grey</vt:lpstr>
      <vt:lpstr>CS 3043 Database Systems     Chapter 1: Introduction </vt:lpstr>
      <vt:lpstr>Introduction</vt:lpstr>
      <vt:lpstr>Grading Scheme</vt:lpstr>
      <vt:lpstr>Database Management System (DBMS)</vt:lpstr>
      <vt:lpstr>University Database Example</vt:lpstr>
      <vt:lpstr>Drawbacks of using file systems to store data</vt:lpstr>
      <vt:lpstr>Drawbacks of using file systems to store data (Cont.)</vt:lpstr>
      <vt:lpstr>Levels of Abstraction</vt:lpstr>
      <vt:lpstr>View of Data</vt:lpstr>
      <vt:lpstr>View of Data</vt:lpstr>
      <vt:lpstr>Instances and Schemas</vt:lpstr>
      <vt:lpstr>Physical Data Independence</vt:lpstr>
      <vt:lpstr>Data Models</vt:lpstr>
      <vt:lpstr>Relational Model</vt:lpstr>
      <vt:lpstr>A Sample Relational Database</vt:lpstr>
      <vt:lpstr>Data Manipulation Language (DML)</vt:lpstr>
      <vt:lpstr>Data Definition Language (DDL)</vt:lpstr>
      <vt:lpstr>SQL</vt:lpstr>
      <vt:lpstr>Database Design</vt:lpstr>
      <vt:lpstr>Database Design?</vt:lpstr>
      <vt:lpstr>Design Approaches</vt:lpstr>
      <vt:lpstr>The Entity-Relationship Model</vt:lpstr>
      <vt:lpstr>Object-Relational Data Models</vt:lpstr>
      <vt:lpstr>XML:  Extensible Markup Language</vt:lpstr>
      <vt:lpstr>Database Engine</vt:lpstr>
      <vt:lpstr>Storage Management</vt:lpstr>
      <vt:lpstr>Query Processing</vt:lpstr>
      <vt:lpstr>Query Processing (Cont.)</vt:lpstr>
      <vt:lpstr>Transaction Management </vt:lpstr>
      <vt:lpstr>Database Users and Administrators</vt:lpstr>
      <vt:lpstr>Database System Internals</vt:lpstr>
      <vt:lpstr>Database Architecture</vt:lpstr>
      <vt:lpstr>History of Database Systems</vt:lpstr>
      <vt:lpstr>History (cont.)</vt:lpstr>
      <vt:lpstr>History of Database Systems</vt:lpstr>
      <vt:lpstr>End of Chapter 1</vt:lpstr>
      <vt:lpstr>Chapter 2: Intro to Relational Model</vt:lpstr>
      <vt:lpstr>PowerPoint Presentation</vt:lpstr>
      <vt:lpstr>Exercise 1.1</vt:lpstr>
      <vt:lpstr>Example of a Relation</vt:lpstr>
      <vt:lpstr>Attribute Types</vt:lpstr>
      <vt:lpstr>Relation Schema and Instance</vt:lpstr>
      <vt:lpstr>Relations are Unordered</vt:lpstr>
      <vt:lpstr>Database</vt:lpstr>
      <vt:lpstr>Keys</vt:lpstr>
      <vt:lpstr>PowerPoint Presentation</vt:lpstr>
      <vt:lpstr>Schema Diagram for University Database</vt:lpstr>
      <vt:lpstr>Exercise 1.2 What are appropriate Primary Keys ?</vt:lpstr>
      <vt:lpstr>PowerPoint Presentation</vt:lpstr>
      <vt:lpstr>Exercise 1.5 From the Database Instance of Instructor shown no two instructors have the same name. From this observation can we conclude that name can be used as a superkey (primary key) of instructor ?</vt:lpstr>
      <vt:lpstr>Relational Query Languages</vt:lpstr>
      <vt:lpstr>Selection of tuples</vt:lpstr>
      <vt:lpstr>Selection of Columns (Attributes)</vt:lpstr>
      <vt:lpstr>Joining two relations – Cartesian Product</vt:lpstr>
      <vt:lpstr>Union of two relations</vt:lpstr>
      <vt:lpstr>Set difference of two relations</vt:lpstr>
      <vt:lpstr>Set Intersection of two relations</vt:lpstr>
      <vt:lpstr>Joining two relations – Natural Join</vt:lpstr>
      <vt:lpstr>Natural Join Example</vt:lpstr>
      <vt:lpstr>Figure in-2.1</vt:lpstr>
      <vt:lpstr>   Exercise 1.6 </vt:lpstr>
      <vt:lpstr>Exercise 1.7</vt:lpstr>
      <vt:lpstr>End of Chapter 2</vt:lpstr>
      <vt:lpstr>Figure 2.01</vt:lpstr>
      <vt:lpstr>Figure 2.02</vt:lpstr>
      <vt:lpstr>Figure 2.03</vt:lpstr>
      <vt:lpstr>Figure 2.04</vt:lpstr>
      <vt:lpstr>Figure 2.05</vt:lpstr>
      <vt:lpstr>Figure 2.06</vt:lpstr>
      <vt:lpstr>Figure 2.07</vt:lpstr>
      <vt:lpstr>Figure 2.10</vt:lpstr>
      <vt:lpstr>Figure 2.11</vt:lpstr>
      <vt:lpstr>Figure 2.12</vt:lpstr>
      <vt:lpstr>Figure 2.13</vt:lpstr>
      <vt:lpstr>Figure 1.02</vt:lpstr>
      <vt:lpstr>Figure 1.04</vt:lpstr>
      <vt:lpstr>Figure 1.06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3043 Database Systems     Chapter 1: Introduction </dc:title>
  <cp:lastModifiedBy>Sapumal Ahangama</cp:lastModifiedBy>
  <cp:revision>1</cp:revision>
  <dcterms:modified xsi:type="dcterms:W3CDTF">2023-08-08T11:13:07Z</dcterms:modified>
</cp:coreProperties>
</file>